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315" r:id="rId3"/>
    <p:sldId id="293" r:id="rId4"/>
    <p:sldId id="294" r:id="rId5"/>
    <p:sldId id="262" r:id="rId6"/>
    <p:sldId id="263" r:id="rId7"/>
    <p:sldId id="265" r:id="rId8"/>
    <p:sldId id="266" r:id="rId9"/>
    <p:sldId id="264" r:id="rId10"/>
    <p:sldId id="267" r:id="rId11"/>
    <p:sldId id="311" r:id="rId12"/>
    <p:sldId id="312" r:id="rId13"/>
    <p:sldId id="317" r:id="rId14"/>
    <p:sldId id="318" r:id="rId15"/>
    <p:sldId id="319" r:id="rId16"/>
    <p:sldId id="32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395" autoAdjust="0"/>
  </p:normalViewPr>
  <p:slideViewPr>
    <p:cSldViewPr>
      <p:cViewPr varScale="1">
        <p:scale>
          <a:sx n="90" d="100"/>
          <a:sy n="90" d="100"/>
        </p:scale>
        <p:origin x="1356" y="9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5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2DA7C5-D353-4F5C-BF5F-5A5F973047BB}" type="datetimeFigureOut">
              <a:rPr lang="en-US" smtClean="0"/>
              <a:pPr/>
              <a:t>2/23/2021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290BCD-CADB-408A-A237-586C360881D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288AD1-38AA-40D2-9A79-B8212B64F7FC}" type="slidenum">
              <a:rPr lang="en-US" smtClean="0"/>
              <a:t>2</a:t>
            </a:fld>
            <a:endParaRPr lang="en-US" dirty="0"/>
          </a:p>
        </p:txBody>
      </p:sp>
    </p:spTree>
    <p:extLst>
      <p:ext uri="{BB962C8B-B14F-4D97-AF65-F5344CB8AC3E}">
        <p14:creationId xmlns:p14="http://schemas.microsoft.com/office/powerpoint/2010/main" val="2884185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90BCD-CADB-408A-A237-586C360881DE}" type="slidenum">
              <a:rPr lang="en-US" smtClean="0"/>
              <a:pPr/>
              <a:t>4</a:t>
            </a:fld>
            <a:endParaRPr lang="en-US"/>
          </a:p>
        </p:txBody>
      </p:sp>
    </p:spTree>
    <p:extLst>
      <p:ext uri="{BB962C8B-B14F-4D97-AF65-F5344CB8AC3E}">
        <p14:creationId xmlns:p14="http://schemas.microsoft.com/office/powerpoint/2010/main" val="1837275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90BCD-CADB-408A-A237-586C360881DE}" type="slidenum">
              <a:rPr lang="en-US" smtClean="0"/>
              <a:pPr/>
              <a:t>8</a:t>
            </a:fld>
            <a:endParaRPr lang="en-US"/>
          </a:p>
        </p:txBody>
      </p:sp>
    </p:spTree>
    <p:extLst>
      <p:ext uri="{BB962C8B-B14F-4D97-AF65-F5344CB8AC3E}">
        <p14:creationId xmlns:p14="http://schemas.microsoft.com/office/powerpoint/2010/main" val="2190332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90BCD-CADB-408A-A237-586C360881DE}" type="slidenum">
              <a:rPr lang="en-US" smtClean="0"/>
              <a:pPr/>
              <a:t>10</a:t>
            </a:fld>
            <a:endParaRPr lang="en-US"/>
          </a:p>
        </p:txBody>
      </p:sp>
    </p:spTree>
    <p:extLst>
      <p:ext uri="{BB962C8B-B14F-4D97-AF65-F5344CB8AC3E}">
        <p14:creationId xmlns:p14="http://schemas.microsoft.com/office/powerpoint/2010/main" val="4284771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“abuses” shouldn’t be used to generate accurate economic impact numbers.</a:t>
            </a:r>
          </a:p>
          <a:p>
            <a:r>
              <a:rPr lang="en-US" dirty="0"/>
              <a:t>For example, #3, the money spent by local spectators should not be included in the economic study. Because it is assumed that these money would be spent in other places (within area) if not spent in spectating. </a:t>
            </a:r>
          </a:p>
        </p:txBody>
      </p:sp>
      <p:sp>
        <p:nvSpPr>
          <p:cNvPr id="4" name="Slide Number Placeholder 3"/>
          <p:cNvSpPr>
            <a:spLocks noGrp="1"/>
          </p:cNvSpPr>
          <p:nvPr>
            <p:ph type="sldNum" sz="quarter" idx="10"/>
          </p:nvPr>
        </p:nvSpPr>
        <p:spPr/>
        <p:txBody>
          <a:bodyPr/>
          <a:lstStyle/>
          <a:p>
            <a:fld id="{CD290BCD-CADB-408A-A237-586C360881DE}" type="slidenum">
              <a:rPr lang="en-US" smtClean="0"/>
              <a:pPr/>
              <a:t>11</a:t>
            </a:fld>
            <a:endParaRPr lang="en-US"/>
          </a:p>
        </p:txBody>
      </p:sp>
    </p:spTree>
    <p:extLst>
      <p:ext uri="{BB962C8B-B14F-4D97-AF65-F5344CB8AC3E}">
        <p14:creationId xmlns:p14="http://schemas.microsoft.com/office/powerpoint/2010/main" val="559186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Economic Impact Study (EIS).</a:t>
            </a:r>
          </a:p>
        </p:txBody>
      </p:sp>
      <p:sp>
        <p:nvSpPr>
          <p:cNvPr id="4" name="Slide Number Placeholder 3"/>
          <p:cNvSpPr>
            <a:spLocks noGrp="1"/>
          </p:cNvSpPr>
          <p:nvPr>
            <p:ph type="sldNum" sz="quarter" idx="5"/>
          </p:nvPr>
        </p:nvSpPr>
        <p:spPr/>
        <p:txBody>
          <a:bodyPr/>
          <a:lstStyle/>
          <a:p>
            <a:fld id="{CD290BCD-CADB-408A-A237-586C360881DE}" type="slidenum">
              <a:rPr lang="en-US" smtClean="0"/>
              <a:pPr/>
              <a:t>14</a:t>
            </a:fld>
            <a:endParaRPr lang="en-US"/>
          </a:p>
        </p:txBody>
      </p:sp>
    </p:spTree>
    <p:extLst>
      <p:ext uri="{BB962C8B-B14F-4D97-AF65-F5344CB8AC3E}">
        <p14:creationId xmlns:p14="http://schemas.microsoft.com/office/powerpoint/2010/main" val="2982960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focus on 1 &amp; 2. (esp. #2 is important).</a:t>
            </a:r>
          </a:p>
          <a:p>
            <a:r>
              <a:rPr lang="en-US" dirty="0"/>
              <a:t>Please demonstrate your understanding of economic </a:t>
            </a:r>
            <a:r>
              <a:rPr lang="en-US"/>
              <a:t>impact study.</a:t>
            </a:r>
            <a:endParaRPr lang="en-US" dirty="0"/>
          </a:p>
        </p:txBody>
      </p:sp>
      <p:sp>
        <p:nvSpPr>
          <p:cNvPr id="4" name="Slide Number Placeholder 3"/>
          <p:cNvSpPr>
            <a:spLocks noGrp="1"/>
          </p:cNvSpPr>
          <p:nvPr>
            <p:ph type="sldNum" sz="quarter" idx="5"/>
          </p:nvPr>
        </p:nvSpPr>
        <p:spPr/>
        <p:txBody>
          <a:bodyPr/>
          <a:lstStyle/>
          <a:p>
            <a:fld id="{CD290BCD-CADB-408A-A237-586C360881DE}" type="slidenum">
              <a:rPr lang="en-US" smtClean="0"/>
              <a:pPr/>
              <a:t>16</a:t>
            </a:fld>
            <a:endParaRPr lang="en-US"/>
          </a:p>
        </p:txBody>
      </p:sp>
    </p:spTree>
    <p:extLst>
      <p:ext uri="{BB962C8B-B14F-4D97-AF65-F5344CB8AC3E}">
        <p14:creationId xmlns:p14="http://schemas.microsoft.com/office/powerpoint/2010/main" val="153097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C00F05E3-EF00-4CB1-9B39-6F20AEEE6B72}" type="datetimeFigureOut">
              <a:rPr lang="en-US" smtClean="0"/>
              <a:pPr/>
              <a:t>2/23/2021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EA26F4B1-7EC1-4599-A08B-D32B80F99A97}" type="slidenum">
              <a:rPr lang="en-US" smtClean="0"/>
              <a:pPr/>
              <a:t>‹#›</a:t>
            </a:fld>
            <a:endParaRPr lang="en-US"/>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00F05E3-EF00-4CB1-9B39-6F20AEEE6B72}"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6F4B1-7EC1-4599-A08B-D32B80F99A9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Slide Number Placeholder 5"/>
          <p:cNvSpPr>
            <a:spLocks noGrp="1"/>
          </p:cNvSpPr>
          <p:nvPr>
            <p:ph type="sldNum" sz="quarter" idx="12"/>
          </p:nvPr>
        </p:nvSpPr>
        <p:spPr>
          <a:xfrm>
            <a:off x="9221216" y="3009902"/>
            <a:ext cx="609600" cy="441325"/>
          </a:xfrm>
        </p:spPr>
        <p:txBody>
          <a:bodyPr/>
          <a:lstStyle/>
          <a:p>
            <a:fld id="{EA26F4B1-7EC1-4599-A08B-D32B80F99A97}" type="slidenum">
              <a:rPr lang="en-US" smtClean="0"/>
              <a:pPr/>
              <a:t>‹#›</a:t>
            </a:fld>
            <a:endParaRPr lang="en-US"/>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00F05E3-EF00-4CB1-9B39-6F20AEEE6B72}"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9855200" y="304802"/>
            <a:ext cx="19304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C00F05E3-EF00-4CB1-9B39-6F20AEEE6B72}" type="datetimeFigureOut">
              <a:rPr lang="en-US" smtClean="0"/>
              <a:pPr/>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815584" y="1026373"/>
            <a:ext cx="609600" cy="441325"/>
          </a:xfrm>
        </p:spPr>
        <p:txBody>
          <a:bodyPr/>
          <a:lstStyle/>
          <a:p>
            <a:fld id="{EA26F4B1-7EC1-4599-A08B-D32B80F99A97}" type="slidenum">
              <a:rPr lang="en-US" smtClean="0"/>
              <a:pPr/>
              <a:t>‹#›</a:t>
            </a:fld>
            <a:endParaRPr lang="en-US"/>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00F05E3-EF00-4CB1-9B39-6F20AEEE6B72}" type="datetimeFigureOut">
              <a:rPr lang="en-US" smtClean="0"/>
              <a:pPr/>
              <a:t>2/23/2021</a:t>
            </a:fld>
            <a:endParaRPr lang="en-US"/>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EA26F4B1-7EC1-4599-A08B-D32B80F99A97}" type="slidenum">
              <a:rPr lang="en-US" smtClean="0"/>
              <a:pPr/>
              <a:t>‹#›</a:t>
            </a:fld>
            <a:endParaRPr lang="en-US"/>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a:t>Click to edit Master title style</a:t>
            </a:r>
          </a:p>
        </p:txBody>
      </p:sp>
      <p:sp>
        <p:nvSpPr>
          <p:cNvPr id="5" name="Date Placeholder 4"/>
          <p:cNvSpPr>
            <a:spLocks noGrp="1"/>
          </p:cNvSpPr>
          <p:nvPr>
            <p:ph type="dt" sz="half" idx="10"/>
          </p:nvPr>
        </p:nvSpPr>
        <p:spPr>
          <a:xfrm>
            <a:off x="7721600" y="6409944"/>
            <a:ext cx="4059936" cy="365760"/>
          </a:xfrm>
        </p:spPr>
        <p:txBody>
          <a:bodyPr/>
          <a:lstStyle/>
          <a:p>
            <a:fld id="{C00F05E3-EF00-4CB1-9B39-6F20AEEE6B72}" type="datetimeFigureOut">
              <a:rPr lang="en-US" smtClean="0"/>
              <a:pPr/>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6F4B1-7EC1-4599-A08B-D32B80F99A97}" type="slidenum">
              <a:rPr lang="en-US" smtClean="0"/>
              <a:pPr/>
              <a:t>‹#›</a:t>
            </a:fld>
            <a:endParaRPr lang="en-US"/>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C00F05E3-EF00-4CB1-9B39-6F20AEEE6B72}" type="datetimeFigureOut">
              <a:rPr lang="en-US" smtClean="0"/>
              <a:pPr/>
              <a:t>2/23/2021</a:t>
            </a:fld>
            <a:endParaRPr lang="en-US"/>
          </a:p>
        </p:txBody>
      </p:sp>
      <p:sp>
        <p:nvSpPr>
          <p:cNvPr id="8" name="Footer Placeholder 7"/>
          <p:cNvSpPr>
            <a:spLocks noGrp="1"/>
          </p:cNvSpPr>
          <p:nvPr>
            <p:ph type="ftr" sz="quarter" idx="11"/>
          </p:nvPr>
        </p:nvSpPr>
        <p:spPr>
          <a:xfrm>
            <a:off x="406400" y="6409944"/>
            <a:ext cx="4775200" cy="365760"/>
          </a:xfrm>
        </p:spPr>
        <p:txBody>
          <a:bodyPr/>
          <a:lstStyle/>
          <a:p>
            <a:endParaRPr lang="en-US"/>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EA26F4B1-7EC1-4599-A08B-D32B80F99A97}"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00F05E3-EF00-4CB1-9B39-6F20AEEE6B72}" type="datetimeFigureOut">
              <a:rPr lang="en-US" smtClean="0"/>
              <a:pPr/>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5791200" y="1036021"/>
            <a:ext cx="609600" cy="441325"/>
          </a:xfrm>
        </p:spPr>
        <p:txBody>
          <a:bodyPr/>
          <a:lstStyle/>
          <a:p>
            <a:fld id="{EA26F4B1-7EC1-4599-A08B-D32B80F99A9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 name="Date Placeholder 1"/>
          <p:cNvSpPr>
            <a:spLocks noGrp="1"/>
          </p:cNvSpPr>
          <p:nvPr>
            <p:ph type="dt" sz="half" idx="10"/>
          </p:nvPr>
        </p:nvSpPr>
        <p:spPr/>
        <p:txBody>
          <a:bodyPr/>
          <a:lstStyle/>
          <a:p>
            <a:fld id="{C00F05E3-EF00-4CB1-9B39-6F20AEEE6B72}" type="datetimeFigureOut">
              <a:rPr lang="en-US" smtClean="0"/>
              <a:pPr/>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EA26F4B1-7EC1-4599-A08B-D32B80F99A9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EA26F4B1-7EC1-4599-A08B-D32B80F99A97}" type="slidenum">
              <a:rPr lang="en-US" smtClean="0"/>
              <a:pPr/>
              <a:t>‹#›</a:t>
            </a:fld>
            <a:endParaRPr lang="en-US"/>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5" name="Date Placeholder 4"/>
          <p:cNvSpPr>
            <a:spLocks noGrp="1"/>
          </p:cNvSpPr>
          <p:nvPr>
            <p:ph type="dt" sz="half" idx="10"/>
          </p:nvPr>
        </p:nvSpPr>
        <p:spPr/>
        <p:txBody>
          <a:bodyPr/>
          <a:lstStyle/>
          <a:p>
            <a:fld id="{C00F05E3-EF00-4CB1-9B39-6F20AEEE6B72}" type="datetimeFigureOut">
              <a:rPr lang="en-US" smtClean="0"/>
              <a:pPr/>
              <a:t>2/23/2021</a:t>
            </a:fld>
            <a:endParaRPr lang="en-US"/>
          </a:p>
        </p:txBody>
      </p:sp>
      <p:sp>
        <p:nvSpPr>
          <p:cNvPr id="6" name="Footer Placeholder 5"/>
          <p:cNvSpPr>
            <a:spLocks noGrp="1"/>
          </p:cNvSpPr>
          <p:nvPr>
            <p:ph type="ftr" sz="quarter" idx="11"/>
          </p:nvPr>
        </p:nvSpPr>
        <p:spPr>
          <a:xfrm>
            <a:off x="402336" y="6410848"/>
            <a:ext cx="451104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Slide Number Placeholder 6"/>
          <p:cNvSpPr>
            <a:spLocks noGrp="1"/>
          </p:cNvSpPr>
          <p:nvPr>
            <p:ph type="sldNum" sz="quarter" idx="12"/>
          </p:nvPr>
        </p:nvSpPr>
        <p:spPr>
          <a:xfrm>
            <a:off x="1828800" y="312739"/>
            <a:ext cx="609600" cy="441325"/>
          </a:xfrm>
        </p:spPr>
        <p:txBody>
          <a:bodyPr/>
          <a:lstStyle/>
          <a:p>
            <a:fld id="{EA26F4B1-7EC1-4599-A08B-D32B80F99A97}" type="slidenum">
              <a:rPr lang="en-US" smtClean="0"/>
              <a:pPr/>
              <a:t>‹#›</a:t>
            </a:fld>
            <a:endParaRPr lang="en-US"/>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5" name="Date Placeholder 4"/>
          <p:cNvSpPr>
            <a:spLocks noGrp="1"/>
          </p:cNvSpPr>
          <p:nvPr>
            <p:ph type="dt" sz="half" idx="10"/>
          </p:nvPr>
        </p:nvSpPr>
        <p:spPr>
          <a:xfrm>
            <a:off x="7717536" y="6404984"/>
            <a:ext cx="4059936" cy="365760"/>
          </a:xfrm>
        </p:spPr>
        <p:txBody>
          <a:bodyPr/>
          <a:lstStyle/>
          <a:p>
            <a:fld id="{C00F05E3-EF00-4CB1-9B39-6F20AEEE6B72}" type="datetimeFigureOut">
              <a:rPr lang="en-US" smtClean="0"/>
              <a:pPr/>
              <a:t>2/23/2021</a:t>
            </a:fld>
            <a:endParaRPr lang="en-US"/>
          </a:p>
        </p:txBody>
      </p:sp>
      <p:sp>
        <p:nvSpPr>
          <p:cNvPr id="6" name="Footer Placeholder 5"/>
          <p:cNvSpPr>
            <a:spLocks noGrp="1"/>
          </p:cNvSpPr>
          <p:nvPr>
            <p:ph type="ftr" sz="quarter" idx="11"/>
          </p:nvPr>
        </p:nvSpPr>
        <p:spPr>
          <a:xfrm>
            <a:off x="402336" y="6410848"/>
            <a:ext cx="4779264"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C00F05E3-EF00-4CB1-9B39-6F20AEEE6B72}" type="datetimeFigureOut">
              <a:rPr lang="en-US" smtClean="0"/>
              <a:pPr/>
              <a:t>2/23/2021</a:t>
            </a:fld>
            <a:endParaRPr lang="en-US"/>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A26F4B1-7EC1-4599-A08B-D32B80F99A97}" type="slidenum">
              <a:rPr lang="en-US" smtClean="0"/>
              <a:pPr/>
              <a:t>‹#›</a:t>
            </a:fld>
            <a:endParaRPr lang="en-US"/>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youtube.com/watch?v=MPnl2vXzda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3" name="Rectangle 5"/>
          <p:cNvSpPr>
            <a:spLocks noGrp="1" noChangeArrowheads="1"/>
          </p:cNvSpPr>
          <p:nvPr>
            <p:ph type="subTitle" idx="1"/>
          </p:nvPr>
        </p:nvSpPr>
        <p:spPr/>
        <p:txBody>
          <a:bodyPr/>
          <a:lstStyle/>
          <a:p>
            <a:r>
              <a:rPr lang="en-US">
                <a:hlinkClick r:id="rId2"/>
              </a:rPr>
              <a:t>https://www.youtube.com/watch?v=MPnl2vXzdaU</a:t>
            </a:r>
            <a:r>
              <a:rPr lang="en-US"/>
              <a:t> </a:t>
            </a:r>
            <a:endParaRPr lang="en-US" dirty="0"/>
          </a:p>
        </p:txBody>
      </p:sp>
      <p:sp>
        <p:nvSpPr>
          <p:cNvPr id="89092" name="Rectangle 4"/>
          <p:cNvSpPr>
            <a:spLocks noGrp="1" noChangeArrowheads="1"/>
          </p:cNvSpPr>
          <p:nvPr>
            <p:ph type="ctrTitle"/>
          </p:nvPr>
        </p:nvSpPr>
        <p:spPr/>
        <p:txBody>
          <a:bodyPr/>
          <a:lstStyle/>
          <a:p>
            <a:r>
              <a:rPr lang="en-US" dirty="0"/>
              <a:t>Economic Impact of Sport</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r>
              <a:rPr lang="en-US" sz="4000"/>
              <a:t>Types of Multiplier</a:t>
            </a:r>
          </a:p>
        </p:txBody>
      </p:sp>
      <p:sp>
        <p:nvSpPr>
          <p:cNvPr id="275459" name="Rectangle 3"/>
          <p:cNvSpPr>
            <a:spLocks noGrp="1" noChangeArrowheads="1"/>
          </p:cNvSpPr>
          <p:nvPr>
            <p:ph sz="quarter" idx="1"/>
          </p:nvPr>
        </p:nvSpPr>
        <p:spPr>
          <a:xfrm>
            <a:off x="609600" y="1600200"/>
            <a:ext cx="10896600" cy="4648200"/>
          </a:xfrm>
        </p:spPr>
        <p:txBody>
          <a:bodyPr>
            <a:normAutofit lnSpcReduction="10000"/>
          </a:bodyPr>
          <a:lstStyle/>
          <a:p>
            <a:r>
              <a:rPr lang="en-US" sz="2800" dirty="0"/>
              <a:t>Output multiplier (also called “sales multiplier”)</a:t>
            </a:r>
          </a:p>
          <a:p>
            <a:pPr lvl="1"/>
            <a:r>
              <a:rPr lang="en-US" sz="2300" dirty="0"/>
              <a:t>the total change in output of all industrial sectors of the economy by the addition of a dollar</a:t>
            </a:r>
          </a:p>
          <a:p>
            <a:r>
              <a:rPr lang="en-US" sz="2800" dirty="0"/>
              <a:t>Income multiplier (also called “earning multiplier”, most reliable)</a:t>
            </a:r>
          </a:p>
          <a:p>
            <a:pPr lvl="1"/>
            <a:r>
              <a:rPr lang="en-US" sz="2300" dirty="0"/>
              <a:t>how much has changed in wages &amp; salaries of households of a defined economy as a result of an additional dollar spent. </a:t>
            </a:r>
          </a:p>
          <a:p>
            <a:r>
              <a:rPr lang="en-US" sz="2800" dirty="0"/>
              <a:t>Employment multiplier (least reliable)</a:t>
            </a:r>
          </a:p>
          <a:p>
            <a:pPr lvl="1"/>
            <a:r>
              <a:rPr lang="en-US" sz="2400" dirty="0"/>
              <a:t>It estimates the change in full-time jobs (number of jobs created) in a defined economy due to the addition of new money.</a:t>
            </a:r>
          </a:p>
          <a:p>
            <a:pPr lvl="1"/>
            <a:endParaRPr lang="en-US" sz="2300" dirty="0"/>
          </a:p>
          <a:p>
            <a:r>
              <a:rPr lang="en-US" sz="2800" dirty="0">
                <a:solidFill>
                  <a:srgbClr val="FF0000"/>
                </a:solidFill>
              </a:rPr>
              <a:t>These are complementary, but not additive.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3600" dirty="0"/>
              <a:t>Prevalent </a:t>
            </a:r>
            <a:r>
              <a:rPr lang="en-US" sz="3600" dirty="0">
                <a:solidFill>
                  <a:srgbClr val="FF0000"/>
                </a:solidFill>
              </a:rPr>
              <a:t>Abuses</a:t>
            </a:r>
            <a:r>
              <a:rPr lang="en-US" sz="3600" dirty="0"/>
              <a:t> in Economic Impact Studies (1)</a:t>
            </a:r>
          </a:p>
        </p:txBody>
      </p:sp>
      <p:sp>
        <p:nvSpPr>
          <p:cNvPr id="14339" name="Rectangle 3"/>
          <p:cNvSpPr>
            <a:spLocks noGrp="1" noChangeArrowheads="1"/>
          </p:cNvSpPr>
          <p:nvPr>
            <p:ph type="body" idx="1"/>
          </p:nvPr>
        </p:nvSpPr>
        <p:spPr>
          <a:xfrm>
            <a:off x="762000" y="1600200"/>
            <a:ext cx="11353800" cy="4953000"/>
          </a:xfrm>
        </p:spPr>
        <p:txBody>
          <a:bodyPr>
            <a:normAutofit/>
          </a:bodyPr>
          <a:lstStyle/>
          <a:p>
            <a:pPr lvl="1"/>
            <a:r>
              <a:rPr lang="en-US" sz="2800" dirty="0"/>
              <a:t>1.  Use of sales rather than income multipliers</a:t>
            </a:r>
          </a:p>
          <a:p>
            <a:pPr lvl="1"/>
            <a:r>
              <a:rPr lang="en-US" sz="2800" dirty="0"/>
              <a:t>2.  Use of incremental multiplier coefficients</a:t>
            </a:r>
          </a:p>
          <a:p>
            <a:pPr lvl="1"/>
            <a:r>
              <a:rPr lang="en-US" sz="2800" dirty="0"/>
              <a:t>3.  Inclusion of Local Spectators</a:t>
            </a:r>
          </a:p>
          <a:p>
            <a:pPr lvl="2"/>
            <a:r>
              <a:rPr lang="en-US" sz="2400" dirty="0"/>
              <a:t>Strict definition of economic impact: New money injected into an economy by visitors, media, external government entities, or banks </a:t>
            </a:r>
            <a:r>
              <a:rPr lang="en-US" sz="2400" u="sng" dirty="0"/>
              <a:t>from outside the community</a:t>
            </a:r>
            <a:endParaRPr lang="en-US" sz="2400" dirty="0"/>
          </a:p>
          <a:p>
            <a:pPr lvl="1"/>
            <a:r>
              <a:rPr lang="en-US" sz="2800" dirty="0"/>
              <a:t>4.  Include Time Switchers and Casuals</a:t>
            </a:r>
          </a:p>
          <a:p>
            <a:pPr lvl="2"/>
            <a:r>
              <a:rPr lang="en-US" sz="2400" dirty="0"/>
              <a:t>Time Switcher</a:t>
            </a:r>
          </a:p>
          <a:p>
            <a:pPr lvl="2"/>
            <a:r>
              <a:rPr lang="en-US" sz="2400" dirty="0"/>
              <a:t>Casuals</a:t>
            </a:r>
          </a:p>
          <a:p>
            <a:pPr lvl="2"/>
            <a:r>
              <a:rPr lang="en-US" sz="2400" dirty="0"/>
              <a:t>Expenditures by these visitors would have occurred without the sporting event</a:t>
            </a:r>
          </a:p>
          <a:p>
            <a:pPr lvl="2"/>
            <a:endParaRPr lang="en-US" sz="2400" dirty="0"/>
          </a:p>
          <a:p>
            <a:pPr lvl="1"/>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14339">
                                            <p:txEl>
                                              <p:pRg st="4" end="4"/>
                                            </p:txEl>
                                          </p:spTgt>
                                        </p:tgtEl>
                                        <p:attrNameLst>
                                          <p:attrName>style.visibility</p:attrName>
                                        </p:attrNameLst>
                                      </p:cBhvr>
                                      <p:to>
                                        <p:strVal val="visible"/>
                                      </p:to>
                                    </p:set>
                                    <p:anim calcmode="lin" valueType="num">
                                      <p:cBhvr additive="base">
                                        <p:cTn id="31" dur="500" fill="hold"/>
                                        <p:tgtEl>
                                          <p:spTgt spid="14339">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43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14339">
                                            <p:txEl>
                                              <p:pRg st="5" end="5"/>
                                            </p:txEl>
                                          </p:spTgt>
                                        </p:tgtEl>
                                        <p:attrNameLst>
                                          <p:attrName>style.visibility</p:attrName>
                                        </p:attrNameLst>
                                      </p:cBhvr>
                                      <p:to>
                                        <p:strVal val="visible"/>
                                      </p:to>
                                    </p:set>
                                    <p:anim calcmode="lin" valueType="num">
                                      <p:cBhvr additive="base">
                                        <p:cTn id="37" dur="500" fill="hold"/>
                                        <p:tgtEl>
                                          <p:spTgt spid="14339">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43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6" fill="hold" grpId="0" nodeType="clickEffect">
                                  <p:stCondLst>
                                    <p:cond delay="0"/>
                                  </p:stCondLst>
                                  <p:childTnLst>
                                    <p:set>
                                      <p:cBhvr>
                                        <p:cTn id="42" dur="1" fill="hold">
                                          <p:stCondLst>
                                            <p:cond delay="0"/>
                                          </p:stCondLst>
                                        </p:cTn>
                                        <p:tgtEl>
                                          <p:spTgt spid="14339">
                                            <p:txEl>
                                              <p:pRg st="6" end="6"/>
                                            </p:txEl>
                                          </p:spTgt>
                                        </p:tgtEl>
                                        <p:attrNameLst>
                                          <p:attrName>style.visibility</p:attrName>
                                        </p:attrNameLst>
                                      </p:cBhvr>
                                      <p:to>
                                        <p:strVal val="visible"/>
                                      </p:to>
                                    </p:set>
                                    <p:anim calcmode="lin" valueType="num">
                                      <p:cBhvr additive="base">
                                        <p:cTn id="43" dur="500" fill="hold"/>
                                        <p:tgtEl>
                                          <p:spTgt spid="14339">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1433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6" fill="hold" grpId="0" nodeType="clickEffect">
                                  <p:stCondLst>
                                    <p:cond delay="0"/>
                                  </p:stCondLst>
                                  <p:childTnLst>
                                    <p:set>
                                      <p:cBhvr>
                                        <p:cTn id="48" dur="1" fill="hold">
                                          <p:stCondLst>
                                            <p:cond delay="0"/>
                                          </p:stCondLst>
                                        </p:cTn>
                                        <p:tgtEl>
                                          <p:spTgt spid="14339">
                                            <p:txEl>
                                              <p:pRg st="7" end="7"/>
                                            </p:txEl>
                                          </p:spTgt>
                                        </p:tgtEl>
                                        <p:attrNameLst>
                                          <p:attrName>style.visibility</p:attrName>
                                        </p:attrNameLst>
                                      </p:cBhvr>
                                      <p:to>
                                        <p:strVal val="visible"/>
                                      </p:to>
                                    </p:set>
                                    <p:anim calcmode="lin" valueType="num">
                                      <p:cBhvr additive="base">
                                        <p:cTn id="49" dur="500" fill="hold"/>
                                        <p:tgtEl>
                                          <p:spTgt spid="14339">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1433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bldLvl="3"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0"/>
            <a:ext cx="10820400" cy="1143000"/>
          </a:xfrm>
        </p:spPr>
        <p:txBody>
          <a:bodyPr>
            <a:normAutofit/>
          </a:bodyPr>
          <a:lstStyle/>
          <a:p>
            <a:r>
              <a:rPr lang="en-US" sz="3200" dirty="0"/>
              <a:t>Prevalent Abuses in Economic Impact Studies (2)</a:t>
            </a:r>
            <a:endParaRPr lang="en-US" dirty="0"/>
          </a:p>
        </p:txBody>
      </p:sp>
      <p:sp>
        <p:nvSpPr>
          <p:cNvPr id="15363" name="Rectangle 3"/>
          <p:cNvSpPr>
            <a:spLocks noGrp="1" noChangeArrowheads="1"/>
          </p:cNvSpPr>
          <p:nvPr>
            <p:ph type="body" idx="1"/>
          </p:nvPr>
        </p:nvSpPr>
        <p:spPr>
          <a:xfrm>
            <a:off x="457200" y="2057400"/>
            <a:ext cx="10210800" cy="4800600"/>
          </a:xfrm>
        </p:spPr>
        <p:txBody>
          <a:bodyPr/>
          <a:lstStyle/>
          <a:p>
            <a:pPr lvl="1"/>
            <a:r>
              <a:rPr lang="en-US" sz="2800" dirty="0"/>
              <a:t>5.  Omitting Costs in the Measurement of Benefits</a:t>
            </a:r>
          </a:p>
          <a:p>
            <a:pPr lvl="2">
              <a:defRPr/>
            </a:pPr>
            <a:r>
              <a:rPr lang="en-US" dirty="0"/>
              <a:t>Opportunity Costs</a:t>
            </a:r>
          </a:p>
          <a:p>
            <a:pPr lvl="3">
              <a:defRPr/>
            </a:pPr>
            <a:r>
              <a:rPr lang="en-US" dirty="0"/>
              <a:t>The value of the best alternative not taken when a decision to expend government money is made</a:t>
            </a:r>
          </a:p>
          <a:p>
            <a:pPr lvl="2">
              <a:defRPr/>
            </a:pPr>
            <a:r>
              <a:rPr lang="en-US" dirty="0"/>
              <a:t>Monetary costs (development of the site)</a:t>
            </a:r>
          </a:p>
          <a:p>
            <a:pPr lvl="2">
              <a:defRPr/>
            </a:pPr>
            <a:r>
              <a:rPr lang="en-US" dirty="0"/>
              <a:t>Other costs</a:t>
            </a:r>
          </a:p>
          <a:p>
            <a:pPr lvl="3">
              <a:defRPr/>
            </a:pPr>
            <a:r>
              <a:rPr lang="en-US" dirty="0"/>
              <a:t>On-site: the equipment, supplies, and labor costs</a:t>
            </a:r>
          </a:p>
          <a:p>
            <a:pPr lvl="3">
              <a:defRPr/>
            </a:pPr>
            <a:r>
              <a:rPr lang="en-US" dirty="0"/>
              <a:t>Off-site: traffic congestion, road accidents, vandalisms, police and fire protection, environmental degradation, and so on</a:t>
            </a:r>
          </a:p>
          <a:p>
            <a:pPr lvl="2"/>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blinds(horizontal)">
                                      <p:cBhvr>
                                        <p:cTn id="7" dur="5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blinds(horizontal)">
                                      <p:cBhvr>
                                        <p:cTn id="12" dur="500"/>
                                        <p:tgtEl>
                                          <p:spTgt spid="1536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animEffect transition="in" filter="blinds(horizontal)">
                                      <p:cBhvr>
                                        <p:cTn id="15" dur="500"/>
                                        <p:tgtEl>
                                          <p:spTgt spid="1536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5363">
                                            <p:txEl>
                                              <p:pRg st="3" end="3"/>
                                            </p:txEl>
                                          </p:spTgt>
                                        </p:tgtEl>
                                        <p:attrNameLst>
                                          <p:attrName>style.visibility</p:attrName>
                                        </p:attrNameLst>
                                      </p:cBhvr>
                                      <p:to>
                                        <p:strVal val="visible"/>
                                      </p:to>
                                    </p:set>
                                    <p:animEffect transition="in" filter="blinds(horizontal)">
                                      <p:cBhvr>
                                        <p:cTn id="20" dur="500"/>
                                        <p:tgtEl>
                                          <p:spTgt spid="1536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15363">
                                            <p:txEl>
                                              <p:pRg st="4" end="4"/>
                                            </p:txEl>
                                          </p:spTgt>
                                        </p:tgtEl>
                                        <p:attrNameLst>
                                          <p:attrName>style.visibility</p:attrName>
                                        </p:attrNameLst>
                                      </p:cBhvr>
                                      <p:to>
                                        <p:strVal val="visible"/>
                                      </p:to>
                                    </p:set>
                                    <p:animEffect transition="in" filter="blinds(horizontal)">
                                      <p:cBhvr>
                                        <p:cTn id="25" dur="500"/>
                                        <p:tgtEl>
                                          <p:spTgt spid="15363">
                                            <p:txEl>
                                              <p:pRg st="4" end="4"/>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15363">
                                            <p:txEl>
                                              <p:pRg st="5" end="5"/>
                                            </p:txEl>
                                          </p:spTgt>
                                        </p:tgtEl>
                                        <p:attrNameLst>
                                          <p:attrName>style.visibility</p:attrName>
                                        </p:attrNameLst>
                                      </p:cBhvr>
                                      <p:to>
                                        <p:strVal val="visible"/>
                                      </p:to>
                                    </p:set>
                                    <p:animEffect transition="in" filter="blinds(horizontal)">
                                      <p:cBhvr>
                                        <p:cTn id="28" dur="500"/>
                                        <p:tgtEl>
                                          <p:spTgt spid="15363">
                                            <p:txEl>
                                              <p:pRg st="5" end="5"/>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15363">
                                            <p:txEl>
                                              <p:pRg st="6" end="6"/>
                                            </p:txEl>
                                          </p:spTgt>
                                        </p:tgtEl>
                                        <p:attrNameLst>
                                          <p:attrName>style.visibility</p:attrName>
                                        </p:attrNameLst>
                                      </p:cBhvr>
                                      <p:to>
                                        <p:strVal val="visible"/>
                                      </p:to>
                                    </p:set>
                                    <p:animEffect transition="in" filter="blinds(horizontal)">
                                      <p:cBhvr>
                                        <p:cTn id="31" dur="500"/>
                                        <p:tgtEl>
                                          <p:spTgt spid="153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defRPr/>
            </a:pPr>
            <a:r>
              <a:rPr lang="en-US" sz="3600" b="1" i="1">
                <a:latin typeface="Times New Roman" pitchFamily="18" charset="0"/>
              </a:rPr>
              <a:t>Economic Impact Studies  of Sport Events</a:t>
            </a:r>
          </a:p>
        </p:txBody>
      </p:sp>
      <p:sp>
        <p:nvSpPr>
          <p:cNvPr id="57347" name="Rectangle 3"/>
          <p:cNvSpPr>
            <a:spLocks noGrp="1" noChangeArrowheads="1"/>
          </p:cNvSpPr>
          <p:nvPr>
            <p:ph type="body" idx="1"/>
          </p:nvPr>
        </p:nvSpPr>
        <p:spPr>
          <a:xfrm>
            <a:off x="685800" y="1600200"/>
            <a:ext cx="11095736" cy="5029200"/>
          </a:xfrm>
        </p:spPr>
        <p:txBody>
          <a:bodyPr/>
          <a:lstStyle/>
          <a:p>
            <a:pPr>
              <a:lnSpc>
                <a:spcPct val="90000"/>
              </a:lnSpc>
              <a:defRPr/>
            </a:pPr>
            <a:r>
              <a:rPr lang="en-US" sz="3200" dirty="0"/>
              <a:t>Contrary to the claims of city officials, sports and stadiums often had </a:t>
            </a:r>
            <a:r>
              <a:rPr lang="en-US" sz="3200" b="1" u="sng" dirty="0"/>
              <a:t>no significant  impact</a:t>
            </a:r>
            <a:r>
              <a:rPr lang="en-US" sz="3200" dirty="0"/>
              <a:t> on a city’s economy. In addition, they found a negative impact on local development in some cities.</a:t>
            </a:r>
          </a:p>
          <a:p>
            <a:pPr>
              <a:buNone/>
            </a:pPr>
            <a:r>
              <a:rPr lang="en-US" sz="3600" dirty="0"/>
              <a:t>“. . </a:t>
            </a:r>
            <a:r>
              <a:rPr lang="en-US" sz="3200" dirty="0"/>
              <a:t>. As much as four-fifths of the spending would occur in the absence of the team.”	</a:t>
            </a:r>
          </a:p>
          <a:p>
            <a:pPr>
              <a:buNone/>
            </a:pPr>
            <a:r>
              <a:rPr lang="en-US" sz="3600" dirty="0"/>
              <a:t>                                </a:t>
            </a:r>
            <a:r>
              <a:rPr lang="en-US" sz="2800" dirty="0" err="1"/>
              <a:t>Rosentraub</a:t>
            </a:r>
            <a:r>
              <a:rPr lang="en-US" sz="2800" dirty="0"/>
              <a:t>, </a:t>
            </a:r>
            <a:r>
              <a:rPr lang="en-US" sz="2800" i="1" dirty="0"/>
              <a:t>Major League </a:t>
            </a:r>
            <a:r>
              <a:rPr lang="en-US" sz="2800" i="1" dirty="0" err="1"/>
              <a:t>Lo$ers</a:t>
            </a:r>
            <a:r>
              <a:rPr lang="en-US" sz="2800" i="1" dirty="0"/>
              <a:t> </a:t>
            </a:r>
          </a:p>
          <a:p>
            <a:pPr>
              <a:lnSpc>
                <a:spcPct val="90000"/>
              </a:lnSpc>
              <a:defRPr/>
            </a:pPr>
            <a:endParaRPr lang="en-US" sz="3700" dirty="0"/>
          </a:p>
          <a:p>
            <a:pPr eaLnBrk="1" hangingPunct="1">
              <a:lnSpc>
                <a:spcPct val="90000"/>
              </a:lnSpc>
              <a:defRPr/>
            </a:pPr>
            <a:endParaRPr lang="en-US" sz="2000" dirty="0"/>
          </a:p>
        </p:txBody>
      </p:sp>
    </p:spTree>
    <p:extLst>
      <p:ext uri="{BB962C8B-B14F-4D97-AF65-F5344CB8AC3E}">
        <p14:creationId xmlns:p14="http://schemas.microsoft.com/office/powerpoint/2010/main" val="3644613062"/>
      </p:ext>
    </p:extLst>
  </p:cSld>
  <p:clrMapOvr>
    <a:masterClrMapping/>
  </p:clrMapOvr>
  <p:transition>
    <p:cover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Example-Anatomy of a Mischievous EIS (1)</a:t>
            </a:r>
          </a:p>
        </p:txBody>
      </p:sp>
      <p:sp>
        <p:nvSpPr>
          <p:cNvPr id="5" name="Content Placeholder 4"/>
          <p:cNvSpPr>
            <a:spLocks noGrp="1"/>
          </p:cNvSpPr>
          <p:nvPr>
            <p:ph idx="1"/>
          </p:nvPr>
        </p:nvSpPr>
        <p:spPr/>
        <p:txBody>
          <a:bodyPr>
            <a:normAutofit fontScale="92500" lnSpcReduction="10000"/>
          </a:bodyPr>
          <a:lstStyle/>
          <a:p>
            <a:r>
              <a:rPr lang="en-US" dirty="0"/>
              <a:t>The Deal: </a:t>
            </a:r>
          </a:p>
          <a:p>
            <a:pPr lvl="1"/>
            <a:r>
              <a:rPr lang="en-US" dirty="0"/>
              <a:t>Governor authorized $374 M state spending for New England Patriots Stadium</a:t>
            </a:r>
          </a:p>
          <a:p>
            <a:r>
              <a:rPr lang="en-US" dirty="0"/>
              <a:t>Breakeven Project</a:t>
            </a:r>
          </a:p>
          <a:p>
            <a:pPr lvl="1"/>
            <a:r>
              <a:rPr lang="en-US" dirty="0"/>
              <a:t>Consulting firm’s EIS concluded the stadium would pay for itself in 30 years</a:t>
            </a:r>
          </a:p>
          <a:p>
            <a:pPr lvl="1"/>
            <a:r>
              <a:rPr lang="en-US" dirty="0"/>
              <a:t>Predicted cumulative economic benefits from spending &amp; tax revenues for a $3.2 M profit</a:t>
            </a:r>
          </a:p>
          <a:p>
            <a:r>
              <a:rPr lang="en-US" dirty="0"/>
              <a:t>Assumptions </a:t>
            </a:r>
            <a:r>
              <a:rPr lang="en-US" i="1" dirty="0"/>
              <a:t>Inflated</a:t>
            </a:r>
            <a:r>
              <a:rPr lang="en-US" dirty="0"/>
              <a:t> Direct Spending Estimates</a:t>
            </a:r>
          </a:p>
          <a:p>
            <a:pPr lvl="1"/>
            <a:r>
              <a:rPr lang="en-US" dirty="0"/>
              <a:t>EIS predicted first year direct spending inside and around the stadium at $107 M, assuming  the Patriots would  1) sell 95% of ticket inventory at escalating average price of $50 to $63 for first 5 years, 2) sell 100% of the 6,000 club seats at $4,250 each for the first five years, and 3) generate per capita sales (concessions/food and souvenirs) of about $20 per visit</a:t>
            </a:r>
          </a:p>
          <a:p>
            <a:pPr lvl="1"/>
            <a:r>
              <a:rPr lang="en-US" dirty="0"/>
              <a:t>Facts: Nobody sold 95%  and even popular teams were unable to sell out their club seats, thus leaving the state to make up for the $20 M difference, and average concessions spending was at $15 per visit.</a:t>
            </a:r>
          </a:p>
        </p:txBody>
      </p:sp>
    </p:spTree>
    <p:extLst>
      <p:ext uri="{BB962C8B-B14F-4D97-AF65-F5344CB8AC3E}">
        <p14:creationId xmlns:p14="http://schemas.microsoft.com/office/powerpoint/2010/main" val="212298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Example-Anatomy of a Mischievous EIS(2)</a:t>
            </a:r>
          </a:p>
        </p:txBody>
      </p:sp>
      <p:sp>
        <p:nvSpPr>
          <p:cNvPr id="5" name="Content Placeholder 4"/>
          <p:cNvSpPr>
            <a:spLocks noGrp="1"/>
          </p:cNvSpPr>
          <p:nvPr>
            <p:ph idx="1"/>
          </p:nvPr>
        </p:nvSpPr>
        <p:spPr/>
        <p:txBody>
          <a:bodyPr>
            <a:normAutofit fontScale="92500" lnSpcReduction="20000"/>
          </a:bodyPr>
          <a:lstStyle/>
          <a:p>
            <a:r>
              <a:rPr lang="en-US" dirty="0"/>
              <a:t>Mischievous Use of Coefficients and Multipliers</a:t>
            </a:r>
          </a:p>
          <a:p>
            <a:pPr lvl="1"/>
            <a:r>
              <a:rPr lang="en-US" dirty="0"/>
              <a:t>Failure to Exclude Local Resident Spending</a:t>
            </a:r>
          </a:p>
          <a:p>
            <a:pPr lvl="2"/>
            <a:r>
              <a:rPr lang="en-US" dirty="0"/>
              <a:t>EIS report claimed 90% of total spending $107 M in one year, would be incremental new money entering the state economy</a:t>
            </a:r>
          </a:p>
          <a:p>
            <a:pPr lvl="2"/>
            <a:r>
              <a:rPr lang="en-US" dirty="0"/>
              <a:t>Fact: Most attendees would come from the greater local region, but a more reasonable assumption would be 20% of fans would be from outside the state; 20% would be new money</a:t>
            </a:r>
          </a:p>
          <a:p>
            <a:pPr lvl="1"/>
            <a:r>
              <a:rPr lang="en-US" dirty="0"/>
              <a:t>Use of Inappropriate Multiplier</a:t>
            </a:r>
          </a:p>
          <a:p>
            <a:pPr lvl="2"/>
            <a:r>
              <a:rPr lang="en-US" dirty="0"/>
              <a:t>EIS applied a sales or output multiplier of 1.5 to claim that the total economic impact would be $170.3 M in Year One, growing to $200.06 in Year Five</a:t>
            </a:r>
          </a:p>
          <a:p>
            <a:pPr lvl="2"/>
            <a:r>
              <a:rPr lang="en-US" dirty="0"/>
              <a:t>Fact: Sales measures are inappropriate; income multipliers should be used. Sales do not impact residents’ standard of living.</a:t>
            </a:r>
          </a:p>
          <a:p>
            <a:pPr lvl="1"/>
            <a:r>
              <a:rPr lang="en-US" dirty="0"/>
              <a:t>Distorted Employment Claims</a:t>
            </a:r>
          </a:p>
          <a:p>
            <a:pPr lvl="2"/>
            <a:r>
              <a:rPr lang="en-US" dirty="0"/>
              <a:t>EIS assumed by Year Five, construction and spending would create 3,240 FTE jobs in state</a:t>
            </a:r>
          </a:p>
          <a:p>
            <a:pPr lvl="2"/>
            <a:r>
              <a:rPr lang="en-US" dirty="0"/>
              <a:t>Fact: The 3,240 jobs number was derived from fallacious direct expenditure and non-locals data, and 2) the report didn’t acknowledge that virtually all of the jobs would likely be season or par time at near minimum wage level.</a:t>
            </a:r>
          </a:p>
        </p:txBody>
      </p:sp>
    </p:spTree>
    <p:extLst>
      <p:ext uri="{BB962C8B-B14F-4D97-AF65-F5344CB8AC3E}">
        <p14:creationId xmlns:p14="http://schemas.microsoft.com/office/powerpoint/2010/main" val="602457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4EB27-4192-4663-B920-653712C33317}"/>
              </a:ext>
            </a:extLst>
          </p:cNvPr>
          <p:cNvSpPr>
            <a:spLocks noGrp="1"/>
          </p:cNvSpPr>
          <p:nvPr>
            <p:ph type="title"/>
          </p:nvPr>
        </p:nvSpPr>
        <p:spPr/>
        <p:txBody>
          <a:bodyPr/>
          <a:lstStyle/>
          <a:p>
            <a:r>
              <a:rPr lang="en-US" dirty="0"/>
              <a:t>Economic impact paper ( Due: March 4): syllabus p.3</a:t>
            </a:r>
          </a:p>
        </p:txBody>
      </p:sp>
      <p:sp>
        <p:nvSpPr>
          <p:cNvPr id="3" name="Content Placeholder 2">
            <a:extLst>
              <a:ext uri="{FF2B5EF4-FFF2-40B4-BE49-F238E27FC236}">
                <a16:creationId xmlns:a16="http://schemas.microsoft.com/office/drawing/2014/main" id="{A9E74DAB-0029-4FF5-99F1-69661980E05D}"/>
              </a:ext>
            </a:extLst>
          </p:cNvPr>
          <p:cNvSpPr>
            <a:spLocks noGrp="1"/>
          </p:cNvSpPr>
          <p:nvPr>
            <p:ph sz="quarter" idx="1"/>
          </p:nvPr>
        </p:nvSpPr>
        <p:spPr/>
        <p:txBody>
          <a:bodyPr>
            <a:normAutofit lnSpcReduction="10000"/>
          </a:bodyPr>
          <a:lstStyle/>
          <a:p>
            <a:r>
              <a:rPr lang="en-US" dirty="0"/>
              <a:t>1. find two economic impact studies </a:t>
            </a:r>
          </a:p>
          <a:p>
            <a:pPr lvl="1"/>
            <a:r>
              <a:rPr lang="en-US" dirty="0"/>
              <a:t>You can search with key words with “economic impact study”</a:t>
            </a:r>
          </a:p>
          <a:p>
            <a:pPr lvl="1"/>
            <a:r>
              <a:rPr lang="en-US" dirty="0"/>
              <a:t>Main points of each study</a:t>
            </a:r>
          </a:p>
          <a:p>
            <a:pPr lvl="2"/>
            <a:r>
              <a:rPr lang="en-US" dirty="0"/>
              <a:t>Scope of economic impact, multiplier used, how the economic impact was measured, finding</a:t>
            </a:r>
          </a:p>
          <a:p>
            <a:r>
              <a:rPr lang="en-US" dirty="0"/>
              <a:t>2. critique</a:t>
            </a:r>
          </a:p>
          <a:p>
            <a:pPr lvl="1"/>
            <a:r>
              <a:rPr lang="en-US" dirty="0"/>
              <a:t>Well-conducted or the results was inflated etc. (based on what evidence?)</a:t>
            </a:r>
          </a:p>
          <a:p>
            <a:r>
              <a:rPr lang="en-US" dirty="0"/>
              <a:t>3. any interesting finding (why?)</a:t>
            </a:r>
          </a:p>
          <a:p>
            <a:r>
              <a:rPr lang="en-US" dirty="0"/>
              <a:t>4. any comparison.</a:t>
            </a:r>
          </a:p>
          <a:p>
            <a:r>
              <a:rPr lang="en-US" dirty="0">
                <a:sym typeface="Wingdings" panose="05000000000000000000" pitchFamily="2" charset="2"/>
              </a:rPr>
              <a:t> single space, 12 fonts, 1x1 margin, 3-5 pages, cite the two studies</a:t>
            </a:r>
          </a:p>
          <a:p>
            <a:r>
              <a:rPr lang="en-US" dirty="0">
                <a:sym typeface="Wingdings" panose="05000000000000000000" pitchFamily="2" charset="2"/>
              </a:rPr>
              <a:t> Submit through </a:t>
            </a:r>
            <a:r>
              <a:rPr lang="en-US" dirty="0" err="1">
                <a:sym typeface="Wingdings" panose="05000000000000000000" pitchFamily="2" charset="2"/>
              </a:rPr>
              <a:t>ecampus</a:t>
            </a:r>
            <a:r>
              <a:rPr lang="en-US" dirty="0">
                <a:sym typeface="Wingdings" panose="05000000000000000000" pitchFamily="2" charset="2"/>
              </a:rPr>
              <a:t>.</a:t>
            </a:r>
            <a:endParaRPr lang="en-US" dirty="0"/>
          </a:p>
        </p:txBody>
      </p:sp>
    </p:spTree>
    <p:extLst>
      <p:ext uri="{BB962C8B-B14F-4D97-AF65-F5344CB8AC3E}">
        <p14:creationId xmlns:p14="http://schemas.microsoft.com/office/powerpoint/2010/main" val="1547579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400" y="416427"/>
            <a:ext cx="9511100" cy="878973"/>
          </a:xfrm>
        </p:spPr>
        <p:txBody>
          <a:bodyPr>
            <a:normAutofit fontScale="90000"/>
          </a:bodyPr>
          <a:lstStyle/>
          <a:p>
            <a:r>
              <a:rPr lang="en-US" sz="4800" dirty="0">
                <a:solidFill>
                  <a:schemeClr val="tx1"/>
                </a:solidFill>
              </a:rPr>
              <a:t>Making the Economic Impact Case</a:t>
            </a:r>
          </a:p>
        </p:txBody>
      </p:sp>
      <p:sp>
        <p:nvSpPr>
          <p:cNvPr id="3" name="Content Placeholder 2"/>
          <p:cNvSpPr>
            <a:spLocks noGrp="1"/>
          </p:cNvSpPr>
          <p:nvPr>
            <p:ph idx="1"/>
          </p:nvPr>
        </p:nvSpPr>
        <p:spPr>
          <a:xfrm>
            <a:off x="966400" y="1559426"/>
            <a:ext cx="10387400" cy="4765173"/>
          </a:xfrm>
        </p:spPr>
        <p:txBody>
          <a:bodyPr>
            <a:normAutofit/>
          </a:bodyPr>
          <a:lstStyle/>
          <a:p>
            <a:pPr marL="0" indent="0">
              <a:buNone/>
            </a:pPr>
            <a:r>
              <a:rPr lang="en-US" dirty="0">
                <a:solidFill>
                  <a:schemeClr val="tx1"/>
                </a:solidFill>
              </a:rPr>
              <a:t>Study sponsors expect resulting reports to reinforce the case for allocating public money to a project, tempting manipulation of procedures to strengthen their case.</a:t>
            </a:r>
          </a:p>
          <a:p>
            <a:pPr marL="0" indent="0">
              <a:buNone/>
            </a:pPr>
            <a:endParaRPr lang="en-US" dirty="0">
              <a:solidFill>
                <a:schemeClr val="tx1"/>
              </a:solidFill>
            </a:endParaRPr>
          </a:p>
          <a:p>
            <a:pPr marL="0" indent="0">
              <a:buNone/>
            </a:pPr>
            <a:r>
              <a:rPr lang="en-US" dirty="0">
                <a:solidFill>
                  <a:schemeClr val="tx1"/>
                </a:solidFill>
              </a:rPr>
              <a:t>Dallas Cowboys Economic Impact Studies for their stadium showed 4 </a:t>
            </a:r>
            <a:r>
              <a:rPr lang="en-US" u="sng" dirty="0">
                <a:solidFill>
                  <a:schemeClr val="tx1"/>
                </a:solidFill>
              </a:rPr>
              <a:t>different </a:t>
            </a:r>
            <a:r>
              <a:rPr lang="en-US" dirty="0">
                <a:solidFill>
                  <a:schemeClr val="tx1"/>
                </a:solidFill>
              </a:rPr>
              <a:t>outcomes:</a:t>
            </a:r>
          </a:p>
          <a:p>
            <a:pPr lvl="1"/>
            <a:r>
              <a:rPr lang="en-US" dirty="0">
                <a:solidFill>
                  <a:schemeClr val="tx1"/>
                </a:solidFill>
              </a:rPr>
              <a:t>Generate $238 M in Arlington, and $416 M in Tarrant County</a:t>
            </a:r>
          </a:p>
          <a:p>
            <a:pPr lvl="1"/>
            <a:r>
              <a:rPr lang="en-US" dirty="0">
                <a:solidFill>
                  <a:schemeClr val="tx1"/>
                </a:solidFill>
              </a:rPr>
              <a:t>Bring in $346 M/year to Dallas County </a:t>
            </a:r>
          </a:p>
          <a:p>
            <a:pPr lvl="1"/>
            <a:r>
              <a:rPr lang="en-US" dirty="0">
                <a:solidFill>
                  <a:schemeClr val="tx1"/>
                </a:solidFill>
              </a:rPr>
              <a:t>Generate approximately $51 M to the City of Irving</a:t>
            </a:r>
          </a:p>
          <a:p>
            <a:pPr lvl="1"/>
            <a:r>
              <a:rPr lang="en-US" dirty="0">
                <a:solidFill>
                  <a:schemeClr val="tx1"/>
                </a:solidFill>
              </a:rPr>
              <a:t>Arlington will lose $290.5 M, possibly as much as $325.3 M.</a:t>
            </a:r>
          </a:p>
          <a:p>
            <a:pPr marL="0" indent="0">
              <a:buNone/>
            </a:pPr>
            <a:endParaRPr lang="en-US" dirty="0">
              <a:solidFill>
                <a:schemeClr val="tx1"/>
              </a:solidFill>
            </a:endParaRPr>
          </a:p>
        </p:txBody>
      </p:sp>
    </p:spTree>
    <p:extLst>
      <p:ext uri="{BB962C8B-B14F-4D97-AF65-F5344CB8AC3E}">
        <p14:creationId xmlns:p14="http://schemas.microsoft.com/office/powerpoint/2010/main" val="38217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p:txBody>
          <a:bodyPr/>
          <a:lstStyle/>
          <a:p>
            <a:r>
              <a:rPr lang="en-US" sz="4000"/>
              <a:t>Economic Impact of Sport Defined</a:t>
            </a:r>
            <a:endParaRPr lang="en-US" sz="4000">
              <a:solidFill>
                <a:schemeClr val="tx1"/>
              </a:solidFill>
            </a:endParaRPr>
          </a:p>
        </p:txBody>
      </p:sp>
      <p:sp>
        <p:nvSpPr>
          <p:cNvPr id="279555" name="Rectangle 3"/>
          <p:cNvSpPr>
            <a:spLocks noGrp="1" noChangeArrowheads="1"/>
          </p:cNvSpPr>
          <p:nvPr>
            <p:ph sz="quarter" idx="1"/>
          </p:nvPr>
        </p:nvSpPr>
        <p:spPr>
          <a:xfrm>
            <a:off x="838200" y="1600200"/>
            <a:ext cx="10439400" cy="4648200"/>
          </a:xfrm>
        </p:spPr>
        <p:txBody>
          <a:bodyPr/>
          <a:lstStyle/>
          <a:p>
            <a:endParaRPr lang="en-US" sz="2800" dirty="0"/>
          </a:p>
          <a:p>
            <a:r>
              <a:rPr lang="en-US" sz="2800" dirty="0"/>
              <a:t>The net change in regional output, income, and employment that is due to new money flowing into the region from outside the region as a result of hosting a sport event or activity (or having a new team, company, stadium </a:t>
            </a:r>
            <a:r>
              <a:rPr lang="en-US" sz="2800" dirty="0" err="1"/>
              <a:t>etc</a:t>
            </a:r>
            <a:r>
              <a:rPr lang="en-US" sz="2800" dirty="0"/>
              <a:t>).</a:t>
            </a:r>
          </a:p>
          <a:p>
            <a:pPr lvl="1"/>
            <a:r>
              <a:rPr lang="en-US" sz="2300" dirty="0"/>
              <a:t>1. </a:t>
            </a:r>
            <a:r>
              <a:rPr lang="en-US" sz="2400" dirty="0">
                <a:solidFill>
                  <a:schemeClr val="tx1">
                    <a:lumMod val="85000"/>
                    <a:lumOff val="15000"/>
                  </a:schemeClr>
                </a:solidFill>
              </a:rPr>
              <a:t>To what degree do sports teams attract tourists or “out-of-town” visitors?</a:t>
            </a:r>
          </a:p>
          <a:p>
            <a:pPr lvl="1"/>
            <a:r>
              <a:rPr lang="en-US" sz="2300" dirty="0">
                <a:solidFill>
                  <a:schemeClr val="tx1">
                    <a:lumMod val="85000"/>
                    <a:lumOff val="15000"/>
                  </a:schemeClr>
                </a:solidFill>
              </a:rPr>
              <a:t>2. </a:t>
            </a:r>
            <a:r>
              <a:rPr lang="en-US" sz="2400" dirty="0">
                <a:solidFill>
                  <a:schemeClr val="tx1">
                    <a:lumMod val="85000"/>
                    <a:lumOff val="15000"/>
                  </a:schemeClr>
                </a:solidFill>
              </a:rPr>
              <a:t>To what degree do players, owners, team executives live (and spend) within the local market area?</a:t>
            </a:r>
          </a:p>
          <a:p>
            <a:pPr lvl="1"/>
            <a:endParaRPr lang="en-US" sz="23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r>
              <a:rPr lang="en-US" sz="3900" dirty="0"/>
              <a:t>The multiplier effects</a:t>
            </a:r>
            <a:endParaRPr lang="en-US" sz="4000" dirty="0"/>
          </a:p>
        </p:txBody>
      </p:sp>
      <p:sp>
        <p:nvSpPr>
          <p:cNvPr id="281603" name="Rectangle 3"/>
          <p:cNvSpPr>
            <a:spLocks noGrp="1" noChangeArrowheads="1"/>
          </p:cNvSpPr>
          <p:nvPr>
            <p:ph sz="quarter" idx="1"/>
          </p:nvPr>
        </p:nvSpPr>
        <p:spPr>
          <a:xfrm>
            <a:off x="914400" y="1600200"/>
            <a:ext cx="10134600" cy="4648200"/>
          </a:xfrm>
        </p:spPr>
        <p:txBody>
          <a:bodyPr>
            <a:normAutofit/>
          </a:bodyPr>
          <a:lstStyle/>
          <a:p>
            <a:pPr lvl="1"/>
            <a:r>
              <a:rPr lang="en-US" sz="2800" b="1" dirty="0"/>
              <a:t>Direct</a:t>
            </a:r>
            <a:r>
              <a:rPr lang="en-US" sz="2800" dirty="0"/>
              <a:t> – First round effects of visitor spending, or initial dollars spent on good and services from local economy.</a:t>
            </a:r>
          </a:p>
          <a:p>
            <a:pPr lvl="1"/>
            <a:r>
              <a:rPr lang="en-US" sz="2800" b="1" dirty="0"/>
              <a:t>Indirect</a:t>
            </a:r>
            <a:r>
              <a:rPr lang="en-US" sz="2800" dirty="0"/>
              <a:t> – Ripple effects of additional recirculation of direct effect dollars by local businesses and government.</a:t>
            </a:r>
          </a:p>
          <a:p>
            <a:pPr lvl="1"/>
            <a:r>
              <a:rPr lang="en-US" sz="2800" b="1" dirty="0"/>
              <a:t>Induced</a:t>
            </a:r>
            <a:r>
              <a:rPr lang="en-US" sz="2800" dirty="0"/>
              <a:t> – Other ripple effects generated by direct and indirect effects, caused by employees of impacted businesses spending salaries and wages in other businesses.</a:t>
            </a:r>
          </a:p>
          <a:p>
            <a:pPr lvl="1">
              <a:lnSpc>
                <a:spcPct val="90000"/>
              </a:lnSpc>
            </a:pPr>
            <a:endParaRPr lang="en-US" sz="28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p:txBody>
          <a:bodyPr/>
          <a:lstStyle/>
          <a:p>
            <a:r>
              <a:rPr lang="en-US" sz="4000" dirty="0"/>
              <a:t>Multiplier Effect</a:t>
            </a:r>
          </a:p>
        </p:txBody>
      </p:sp>
      <p:sp>
        <p:nvSpPr>
          <p:cNvPr id="270339" name="Rectangle 3"/>
          <p:cNvSpPr>
            <a:spLocks noGrp="1" noChangeArrowheads="1"/>
          </p:cNvSpPr>
          <p:nvPr>
            <p:ph sz="quarter" idx="1"/>
          </p:nvPr>
        </p:nvSpPr>
        <p:spPr>
          <a:xfrm>
            <a:off x="402336" y="1600200"/>
            <a:ext cx="11256264" cy="4572000"/>
          </a:xfrm>
        </p:spPr>
        <p:txBody>
          <a:bodyPr>
            <a:normAutofit/>
          </a:bodyPr>
          <a:lstStyle/>
          <a:p>
            <a:r>
              <a:rPr lang="en-US" sz="2800" dirty="0">
                <a:latin typeface="+mj-lt"/>
              </a:rPr>
              <a:t>Multiplier Effect -- infusion of outside money into a designated area.  Concept of a ripple effect in the  economy.</a:t>
            </a:r>
          </a:p>
          <a:p>
            <a:r>
              <a:rPr lang="en-US" sz="2800" dirty="0"/>
              <a:t>The portion of the re‑spending that stays in the economy is the </a:t>
            </a:r>
            <a:r>
              <a:rPr lang="en-US" sz="2800" dirty="0">
                <a:solidFill>
                  <a:srgbClr val="FF0000"/>
                </a:solidFill>
              </a:rPr>
              <a:t>multiplier effect</a:t>
            </a:r>
            <a:r>
              <a:rPr lang="en-US" sz="2800" dirty="0"/>
              <a:t>.</a:t>
            </a:r>
          </a:p>
          <a:p>
            <a:r>
              <a:rPr lang="en-US" sz="2800" dirty="0"/>
              <a:t>Industrial sectors in an economy are  interdependent on each other for inputs and resources.</a:t>
            </a:r>
          </a:p>
          <a:p>
            <a:r>
              <a:rPr lang="en-US" sz="2800" dirty="0"/>
              <a:t>The portion that is lost to re‑spending elsewhere is termed "</a:t>
            </a:r>
            <a:r>
              <a:rPr lang="en-US" sz="2800" dirty="0">
                <a:solidFill>
                  <a:srgbClr val="FF0000"/>
                </a:solidFill>
              </a:rPr>
              <a:t>leakage</a:t>
            </a:r>
            <a:r>
              <a:rPr lang="en-US" sz="2800" dirty="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0339">
                                            <p:txEl>
                                              <p:pRg st="0" end="0"/>
                                            </p:txEl>
                                          </p:spTgt>
                                        </p:tgtEl>
                                        <p:attrNameLst>
                                          <p:attrName>style.visibility</p:attrName>
                                        </p:attrNameLst>
                                      </p:cBhvr>
                                      <p:to>
                                        <p:strVal val="visible"/>
                                      </p:to>
                                    </p:set>
                                    <p:animEffect transition="in" filter="blinds(horizontal)">
                                      <p:cBhvr>
                                        <p:cTn id="7" dur="500"/>
                                        <p:tgtEl>
                                          <p:spTgt spid="2703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0339">
                                            <p:txEl>
                                              <p:pRg st="1" end="1"/>
                                            </p:txEl>
                                          </p:spTgt>
                                        </p:tgtEl>
                                        <p:attrNameLst>
                                          <p:attrName>style.visibility</p:attrName>
                                        </p:attrNameLst>
                                      </p:cBhvr>
                                      <p:to>
                                        <p:strVal val="visible"/>
                                      </p:to>
                                    </p:set>
                                    <p:animEffect transition="in" filter="blinds(horizontal)">
                                      <p:cBhvr>
                                        <p:cTn id="12" dur="500"/>
                                        <p:tgtEl>
                                          <p:spTgt spid="2703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70339">
                                            <p:txEl>
                                              <p:pRg st="2" end="2"/>
                                            </p:txEl>
                                          </p:spTgt>
                                        </p:tgtEl>
                                        <p:attrNameLst>
                                          <p:attrName>style.visibility</p:attrName>
                                        </p:attrNameLst>
                                      </p:cBhvr>
                                      <p:to>
                                        <p:strVal val="visible"/>
                                      </p:to>
                                    </p:set>
                                    <p:animEffect transition="in" filter="blinds(horizontal)">
                                      <p:cBhvr>
                                        <p:cTn id="17" dur="500"/>
                                        <p:tgtEl>
                                          <p:spTgt spid="2703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70339">
                                            <p:txEl>
                                              <p:pRg st="3" end="3"/>
                                            </p:txEl>
                                          </p:spTgt>
                                        </p:tgtEl>
                                        <p:attrNameLst>
                                          <p:attrName>style.visibility</p:attrName>
                                        </p:attrNameLst>
                                      </p:cBhvr>
                                      <p:to>
                                        <p:strVal val="visible"/>
                                      </p:to>
                                    </p:set>
                                    <p:animEffect transition="in" filter="blinds(horizontal)">
                                      <p:cBhvr>
                                        <p:cTn id="22" dur="500"/>
                                        <p:tgtEl>
                                          <p:spTgt spid="2703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3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a:xfrm>
            <a:off x="2209800" y="762000"/>
            <a:ext cx="7848600" cy="609600"/>
          </a:xfrm>
        </p:spPr>
        <p:txBody>
          <a:bodyPr>
            <a:normAutofit fontScale="90000"/>
          </a:bodyPr>
          <a:lstStyle/>
          <a:p>
            <a:pPr>
              <a:tabLst>
                <a:tab pos="1768475" algn="l"/>
              </a:tabLst>
            </a:pPr>
            <a:r>
              <a:rPr lang="en-US" sz="3600">
                <a:solidFill>
                  <a:srgbClr val="006666"/>
                </a:solidFill>
              </a:rPr>
              <a:t>Graphical Explanation of the Multiplier Effect</a:t>
            </a:r>
          </a:p>
        </p:txBody>
      </p:sp>
      <p:sp>
        <p:nvSpPr>
          <p:cNvPr id="271363" name="Oval 3"/>
          <p:cNvSpPr>
            <a:spLocks noChangeArrowheads="1"/>
          </p:cNvSpPr>
          <p:nvPr/>
        </p:nvSpPr>
        <p:spPr bwMode="auto">
          <a:xfrm>
            <a:off x="3886200" y="2133600"/>
            <a:ext cx="4038600" cy="3962400"/>
          </a:xfrm>
          <a:prstGeom prst="ellipse">
            <a:avLst/>
          </a:prstGeom>
          <a:noFill/>
          <a:ln w="9525">
            <a:solidFill>
              <a:schemeClr val="tx1"/>
            </a:solidFill>
            <a:round/>
            <a:headEnd/>
            <a:tailEnd/>
          </a:ln>
          <a:effectLst/>
        </p:spPr>
        <p:txBody>
          <a:bodyPr wrap="none" anchor="ctr"/>
          <a:lstStyle/>
          <a:p>
            <a:endParaRPr lang="en-US"/>
          </a:p>
        </p:txBody>
      </p:sp>
      <p:sp>
        <p:nvSpPr>
          <p:cNvPr id="271364" name="Line 4"/>
          <p:cNvSpPr>
            <a:spLocks noChangeShapeType="1"/>
          </p:cNvSpPr>
          <p:nvPr/>
        </p:nvSpPr>
        <p:spPr bwMode="auto">
          <a:xfrm>
            <a:off x="2743200" y="2895600"/>
            <a:ext cx="1981200" cy="762000"/>
          </a:xfrm>
          <a:prstGeom prst="line">
            <a:avLst/>
          </a:prstGeom>
          <a:noFill/>
          <a:ln w="9525">
            <a:solidFill>
              <a:schemeClr val="tx1"/>
            </a:solidFill>
            <a:round/>
            <a:headEnd/>
            <a:tailEnd type="triangle" w="med" len="med"/>
          </a:ln>
          <a:effectLst/>
        </p:spPr>
        <p:txBody>
          <a:bodyPr/>
          <a:lstStyle/>
          <a:p>
            <a:endParaRPr lang="en-US"/>
          </a:p>
        </p:txBody>
      </p:sp>
      <p:sp>
        <p:nvSpPr>
          <p:cNvPr id="271365" name="Text Box 5"/>
          <p:cNvSpPr txBox="1">
            <a:spLocks noChangeArrowheads="1"/>
          </p:cNvSpPr>
          <p:nvPr/>
        </p:nvSpPr>
        <p:spPr bwMode="auto">
          <a:xfrm>
            <a:off x="2438400" y="2438400"/>
            <a:ext cx="1600200" cy="457200"/>
          </a:xfrm>
          <a:prstGeom prst="rect">
            <a:avLst/>
          </a:prstGeom>
          <a:noFill/>
          <a:ln w="9525">
            <a:noFill/>
            <a:miter lim="800000"/>
            <a:headEnd/>
            <a:tailEnd/>
          </a:ln>
          <a:effectLst/>
        </p:spPr>
        <p:txBody>
          <a:bodyPr>
            <a:spAutoFit/>
          </a:bodyPr>
          <a:lstStyle/>
          <a:p>
            <a:pPr eaLnBrk="1" hangingPunct="1">
              <a:spcBef>
                <a:spcPct val="50000"/>
              </a:spcBef>
            </a:pPr>
            <a:r>
              <a:rPr lang="en-US" sz="2400" dirty="0">
                <a:solidFill>
                  <a:srgbClr val="006666"/>
                </a:solidFill>
                <a:effectLst>
                  <a:outerShdw blurRad="38100" dist="38100" dir="2700000" algn="tl">
                    <a:srgbClr val="000000"/>
                  </a:outerShdw>
                </a:effectLst>
                <a:latin typeface="Impact" pitchFamily="34" charset="0"/>
              </a:rPr>
              <a:t>New Money</a:t>
            </a:r>
          </a:p>
        </p:txBody>
      </p:sp>
      <p:sp>
        <p:nvSpPr>
          <p:cNvPr id="271366" name="Line 6"/>
          <p:cNvSpPr>
            <a:spLocks noChangeShapeType="1"/>
          </p:cNvSpPr>
          <p:nvPr/>
        </p:nvSpPr>
        <p:spPr bwMode="auto">
          <a:xfrm>
            <a:off x="4800600" y="3962400"/>
            <a:ext cx="0" cy="1219200"/>
          </a:xfrm>
          <a:prstGeom prst="line">
            <a:avLst/>
          </a:prstGeom>
          <a:noFill/>
          <a:ln w="9525">
            <a:solidFill>
              <a:schemeClr val="tx1"/>
            </a:solidFill>
            <a:round/>
            <a:headEnd/>
            <a:tailEnd type="triangle" w="med" len="med"/>
          </a:ln>
          <a:effectLst/>
        </p:spPr>
        <p:txBody>
          <a:bodyPr/>
          <a:lstStyle/>
          <a:p>
            <a:endParaRPr lang="en-US"/>
          </a:p>
        </p:txBody>
      </p:sp>
      <p:sp>
        <p:nvSpPr>
          <p:cNvPr id="271367" name="Line 7"/>
          <p:cNvSpPr>
            <a:spLocks noChangeShapeType="1"/>
          </p:cNvSpPr>
          <p:nvPr/>
        </p:nvSpPr>
        <p:spPr bwMode="auto">
          <a:xfrm flipV="1">
            <a:off x="5105400" y="5257800"/>
            <a:ext cx="1295400" cy="76200"/>
          </a:xfrm>
          <a:prstGeom prst="line">
            <a:avLst/>
          </a:prstGeom>
          <a:noFill/>
          <a:ln w="9525">
            <a:solidFill>
              <a:schemeClr val="tx1"/>
            </a:solidFill>
            <a:round/>
            <a:headEnd/>
            <a:tailEnd type="triangle" w="med" len="med"/>
          </a:ln>
          <a:effectLst/>
        </p:spPr>
        <p:txBody>
          <a:bodyPr/>
          <a:lstStyle/>
          <a:p>
            <a:endParaRPr lang="en-US"/>
          </a:p>
        </p:txBody>
      </p:sp>
      <p:sp>
        <p:nvSpPr>
          <p:cNvPr id="271368" name="Line 8"/>
          <p:cNvSpPr>
            <a:spLocks noChangeShapeType="1"/>
          </p:cNvSpPr>
          <p:nvPr/>
        </p:nvSpPr>
        <p:spPr bwMode="auto">
          <a:xfrm flipV="1">
            <a:off x="6781800" y="4267200"/>
            <a:ext cx="533400" cy="914400"/>
          </a:xfrm>
          <a:prstGeom prst="line">
            <a:avLst/>
          </a:prstGeom>
          <a:noFill/>
          <a:ln w="9525">
            <a:solidFill>
              <a:schemeClr val="tx1"/>
            </a:solidFill>
            <a:round/>
            <a:headEnd/>
            <a:tailEnd type="triangle" w="med" len="med"/>
          </a:ln>
          <a:effectLst/>
        </p:spPr>
        <p:txBody>
          <a:bodyPr/>
          <a:lstStyle/>
          <a:p>
            <a:endParaRPr lang="en-US"/>
          </a:p>
        </p:txBody>
      </p:sp>
      <p:sp>
        <p:nvSpPr>
          <p:cNvPr id="271369" name="Line 9"/>
          <p:cNvSpPr>
            <a:spLocks noChangeShapeType="1"/>
          </p:cNvSpPr>
          <p:nvPr/>
        </p:nvSpPr>
        <p:spPr bwMode="auto">
          <a:xfrm>
            <a:off x="5105400" y="5334000"/>
            <a:ext cx="228600" cy="990600"/>
          </a:xfrm>
          <a:prstGeom prst="line">
            <a:avLst/>
          </a:prstGeom>
          <a:noFill/>
          <a:ln w="9525">
            <a:solidFill>
              <a:schemeClr val="tx1"/>
            </a:solidFill>
            <a:round/>
            <a:headEnd/>
            <a:tailEnd type="triangle" w="med" len="med"/>
          </a:ln>
          <a:effectLst/>
        </p:spPr>
        <p:txBody>
          <a:bodyPr/>
          <a:lstStyle/>
          <a:p>
            <a:endParaRPr lang="en-US"/>
          </a:p>
        </p:txBody>
      </p:sp>
      <p:sp>
        <p:nvSpPr>
          <p:cNvPr id="271370" name="Line 10"/>
          <p:cNvSpPr>
            <a:spLocks noChangeShapeType="1"/>
          </p:cNvSpPr>
          <p:nvPr/>
        </p:nvSpPr>
        <p:spPr bwMode="auto">
          <a:xfrm flipH="1">
            <a:off x="3810000" y="3962400"/>
            <a:ext cx="990600" cy="762000"/>
          </a:xfrm>
          <a:prstGeom prst="line">
            <a:avLst/>
          </a:prstGeom>
          <a:noFill/>
          <a:ln w="9525">
            <a:solidFill>
              <a:schemeClr val="tx1"/>
            </a:solidFill>
            <a:round/>
            <a:headEnd/>
            <a:tailEnd type="triangle" w="med" len="med"/>
          </a:ln>
          <a:effectLst/>
        </p:spPr>
        <p:txBody>
          <a:bodyPr/>
          <a:lstStyle/>
          <a:p>
            <a:endParaRPr lang="en-US"/>
          </a:p>
        </p:txBody>
      </p:sp>
      <p:sp>
        <p:nvSpPr>
          <p:cNvPr id="271371" name="Line 11"/>
          <p:cNvSpPr>
            <a:spLocks noChangeShapeType="1"/>
          </p:cNvSpPr>
          <p:nvPr/>
        </p:nvSpPr>
        <p:spPr bwMode="auto">
          <a:xfrm flipV="1">
            <a:off x="6781800" y="5105400"/>
            <a:ext cx="1295400" cy="76200"/>
          </a:xfrm>
          <a:prstGeom prst="line">
            <a:avLst/>
          </a:prstGeom>
          <a:noFill/>
          <a:ln w="9525">
            <a:solidFill>
              <a:schemeClr val="tx1"/>
            </a:solidFill>
            <a:round/>
            <a:headEnd/>
            <a:tailEnd type="triangle" w="med" len="med"/>
          </a:ln>
          <a:effectLst/>
        </p:spPr>
        <p:txBody>
          <a:bodyPr/>
          <a:lstStyle/>
          <a:p>
            <a:endParaRPr lang="en-US"/>
          </a:p>
        </p:txBody>
      </p:sp>
      <p:sp>
        <p:nvSpPr>
          <p:cNvPr id="271372" name="Line 12"/>
          <p:cNvSpPr>
            <a:spLocks noChangeShapeType="1"/>
          </p:cNvSpPr>
          <p:nvPr/>
        </p:nvSpPr>
        <p:spPr bwMode="auto">
          <a:xfrm flipH="1" flipV="1">
            <a:off x="7010400" y="3124200"/>
            <a:ext cx="228600" cy="838200"/>
          </a:xfrm>
          <a:prstGeom prst="line">
            <a:avLst/>
          </a:prstGeom>
          <a:noFill/>
          <a:ln w="9525">
            <a:solidFill>
              <a:schemeClr val="tx1"/>
            </a:solidFill>
            <a:round/>
            <a:headEnd/>
            <a:tailEnd type="triangle" w="med" len="med"/>
          </a:ln>
          <a:effectLst/>
        </p:spPr>
        <p:txBody>
          <a:bodyPr/>
          <a:lstStyle/>
          <a:p>
            <a:endParaRPr lang="en-US"/>
          </a:p>
        </p:txBody>
      </p:sp>
      <p:sp>
        <p:nvSpPr>
          <p:cNvPr id="271373" name="Line 13"/>
          <p:cNvSpPr>
            <a:spLocks noChangeShapeType="1"/>
          </p:cNvSpPr>
          <p:nvPr/>
        </p:nvSpPr>
        <p:spPr bwMode="auto">
          <a:xfrm flipV="1">
            <a:off x="7239000" y="3581400"/>
            <a:ext cx="990600" cy="381000"/>
          </a:xfrm>
          <a:prstGeom prst="line">
            <a:avLst/>
          </a:prstGeom>
          <a:noFill/>
          <a:ln w="9525">
            <a:solidFill>
              <a:schemeClr val="tx1"/>
            </a:solidFill>
            <a:round/>
            <a:headEnd/>
            <a:tailEnd type="triangle" w="med" len="med"/>
          </a:ln>
          <a:effectLst/>
        </p:spPr>
        <p:txBody>
          <a:bodyPr/>
          <a:lstStyle/>
          <a:p>
            <a:endParaRPr lang="en-US"/>
          </a:p>
        </p:txBody>
      </p:sp>
      <p:sp>
        <p:nvSpPr>
          <p:cNvPr id="271374" name="Text Box 14"/>
          <p:cNvSpPr txBox="1">
            <a:spLocks noChangeArrowheads="1"/>
          </p:cNvSpPr>
          <p:nvPr/>
        </p:nvSpPr>
        <p:spPr bwMode="auto">
          <a:xfrm>
            <a:off x="2971800" y="4679951"/>
            <a:ext cx="914400" cy="366713"/>
          </a:xfrm>
          <a:prstGeom prst="rect">
            <a:avLst/>
          </a:prstGeom>
          <a:noFill/>
          <a:ln w="9525">
            <a:noFill/>
            <a:miter lim="800000"/>
            <a:headEnd/>
            <a:tailEnd/>
          </a:ln>
          <a:effectLst/>
        </p:spPr>
        <p:txBody>
          <a:bodyPr wrap="none">
            <a:spAutoFit/>
          </a:bodyPr>
          <a:lstStyle/>
          <a:p>
            <a:pPr eaLnBrk="1" hangingPunct="1"/>
            <a:r>
              <a:rPr lang="en-US">
                <a:solidFill>
                  <a:srgbClr val="006666"/>
                </a:solidFill>
                <a:effectLst>
                  <a:outerShdw blurRad="38100" dist="38100" dir="2700000" algn="tl">
                    <a:srgbClr val="000000"/>
                  </a:outerShdw>
                </a:effectLst>
                <a:latin typeface="Impact" pitchFamily="34" charset="0"/>
              </a:rPr>
              <a:t>Leaking</a:t>
            </a:r>
          </a:p>
        </p:txBody>
      </p:sp>
      <p:sp>
        <p:nvSpPr>
          <p:cNvPr id="271375" name="Text Box 15"/>
          <p:cNvSpPr txBox="1">
            <a:spLocks noChangeArrowheads="1"/>
          </p:cNvSpPr>
          <p:nvPr/>
        </p:nvSpPr>
        <p:spPr bwMode="auto">
          <a:xfrm>
            <a:off x="5410200" y="6172201"/>
            <a:ext cx="914400" cy="366713"/>
          </a:xfrm>
          <a:prstGeom prst="rect">
            <a:avLst/>
          </a:prstGeom>
          <a:noFill/>
          <a:ln w="9525">
            <a:noFill/>
            <a:miter lim="800000"/>
            <a:headEnd/>
            <a:tailEnd/>
          </a:ln>
          <a:effectLst/>
        </p:spPr>
        <p:txBody>
          <a:bodyPr wrap="none">
            <a:spAutoFit/>
          </a:bodyPr>
          <a:lstStyle/>
          <a:p>
            <a:pPr eaLnBrk="1" hangingPunct="1"/>
            <a:r>
              <a:rPr lang="en-US">
                <a:solidFill>
                  <a:srgbClr val="006666"/>
                </a:solidFill>
                <a:effectLst>
                  <a:outerShdw blurRad="38100" dist="38100" dir="2700000" algn="tl">
                    <a:srgbClr val="000000"/>
                  </a:outerShdw>
                </a:effectLst>
                <a:latin typeface="Impact" pitchFamily="34" charset="0"/>
              </a:rPr>
              <a:t>Leaking</a:t>
            </a:r>
          </a:p>
        </p:txBody>
      </p:sp>
      <p:sp>
        <p:nvSpPr>
          <p:cNvPr id="271376" name="Text Box 16"/>
          <p:cNvSpPr txBox="1">
            <a:spLocks noChangeArrowheads="1"/>
          </p:cNvSpPr>
          <p:nvPr/>
        </p:nvSpPr>
        <p:spPr bwMode="auto">
          <a:xfrm>
            <a:off x="8077200" y="4953001"/>
            <a:ext cx="914400" cy="366713"/>
          </a:xfrm>
          <a:prstGeom prst="rect">
            <a:avLst/>
          </a:prstGeom>
          <a:noFill/>
          <a:ln w="9525">
            <a:noFill/>
            <a:miter lim="800000"/>
            <a:headEnd/>
            <a:tailEnd/>
          </a:ln>
          <a:effectLst/>
        </p:spPr>
        <p:txBody>
          <a:bodyPr wrap="none">
            <a:spAutoFit/>
          </a:bodyPr>
          <a:lstStyle/>
          <a:p>
            <a:pPr eaLnBrk="1" hangingPunct="1"/>
            <a:r>
              <a:rPr lang="en-US">
                <a:solidFill>
                  <a:srgbClr val="006666"/>
                </a:solidFill>
                <a:effectLst>
                  <a:outerShdw blurRad="38100" dist="38100" dir="2700000" algn="tl">
                    <a:srgbClr val="000000"/>
                  </a:outerShdw>
                </a:effectLst>
                <a:latin typeface="Impact" pitchFamily="34" charset="0"/>
              </a:rPr>
              <a:t>Leaking</a:t>
            </a:r>
          </a:p>
        </p:txBody>
      </p:sp>
      <p:sp>
        <p:nvSpPr>
          <p:cNvPr id="271377" name="Text Box 17"/>
          <p:cNvSpPr txBox="1">
            <a:spLocks noChangeArrowheads="1"/>
          </p:cNvSpPr>
          <p:nvPr/>
        </p:nvSpPr>
        <p:spPr bwMode="auto">
          <a:xfrm>
            <a:off x="8305800" y="3352801"/>
            <a:ext cx="914400" cy="366713"/>
          </a:xfrm>
          <a:prstGeom prst="rect">
            <a:avLst/>
          </a:prstGeom>
          <a:noFill/>
          <a:ln w="9525">
            <a:noFill/>
            <a:miter lim="800000"/>
            <a:headEnd/>
            <a:tailEnd/>
          </a:ln>
          <a:effectLst/>
        </p:spPr>
        <p:txBody>
          <a:bodyPr wrap="none">
            <a:spAutoFit/>
          </a:bodyPr>
          <a:lstStyle/>
          <a:p>
            <a:pPr eaLnBrk="1" hangingPunct="1"/>
            <a:r>
              <a:rPr lang="en-US">
                <a:solidFill>
                  <a:srgbClr val="006666"/>
                </a:solidFill>
                <a:effectLst>
                  <a:outerShdw blurRad="38100" dist="38100" dir="2700000" algn="tl">
                    <a:srgbClr val="000000"/>
                  </a:outerShdw>
                </a:effectLst>
                <a:latin typeface="Impact" pitchFamily="34" charset="0"/>
              </a:rPr>
              <a:t>Leaking</a:t>
            </a:r>
          </a:p>
        </p:txBody>
      </p:sp>
      <p:pic>
        <p:nvPicPr>
          <p:cNvPr id="271378" name="Picture 18" descr="j0222019"/>
          <p:cNvPicPr>
            <a:picLocks noChangeAspect="1" noChangeArrowheads="1"/>
          </p:cNvPicPr>
          <p:nvPr/>
        </p:nvPicPr>
        <p:blipFill>
          <a:blip r:embed="rId2" cstate="print"/>
          <a:srcRect/>
          <a:stretch>
            <a:fillRect/>
          </a:stretch>
        </p:blipFill>
        <p:spPr bwMode="auto">
          <a:xfrm>
            <a:off x="4648201" y="3505201"/>
            <a:ext cx="434975" cy="436563"/>
          </a:xfrm>
          <a:prstGeom prst="rect">
            <a:avLst/>
          </a:prstGeom>
          <a:noFill/>
        </p:spPr>
      </p:pic>
      <p:pic>
        <p:nvPicPr>
          <p:cNvPr id="271379" name="Picture 19" descr="j0222019"/>
          <p:cNvPicPr>
            <a:picLocks noChangeAspect="1" noChangeArrowheads="1"/>
          </p:cNvPicPr>
          <p:nvPr/>
        </p:nvPicPr>
        <p:blipFill>
          <a:blip r:embed="rId2" cstate="print"/>
          <a:srcRect/>
          <a:stretch>
            <a:fillRect/>
          </a:stretch>
        </p:blipFill>
        <p:spPr bwMode="auto">
          <a:xfrm>
            <a:off x="4746626" y="5105400"/>
            <a:ext cx="379413" cy="381000"/>
          </a:xfrm>
          <a:prstGeom prst="rect">
            <a:avLst/>
          </a:prstGeom>
          <a:noFill/>
        </p:spPr>
      </p:pic>
      <p:pic>
        <p:nvPicPr>
          <p:cNvPr id="271380" name="Picture 20" descr="j0222019"/>
          <p:cNvPicPr>
            <a:picLocks noChangeAspect="1" noChangeArrowheads="1"/>
          </p:cNvPicPr>
          <p:nvPr/>
        </p:nvPicPr>
        <p:blipFill>
          <a:blip r:embed="rId2" cstate="print"/>
          <a:srcRect/>
          <a:stretch>
            <a:fillRect/>
          </a:stretch>
        </p:blipFill>
        <p:spPr bwMode="auto">
          <a:xfrm>
            <a:off x="6380163" y="5105400"/>
            <a:ext cx="303212" cy="304800"/>
          </a:xfrm>
          <a:prstGeom prst="rect">
            <a:avLst/>
          </a:prstGeom>
          <a:noFill/>
        </p:spPr>
      </p:pic>
      <p:pic>
        <p:nvPicPr>
          <p:cNvPr id="271381" name="Picture 21" descr="j0222019"/>
          <p:cNvPicPr>
            <a:picLocks noChangeAspect="1" noChangeArrowheads="1"/>
          </p:cNvPicPr>
          <p:nvPr/>
        </p:nvPicPr>
        <p:blipFill>
          <a:blip r:embed="rId2" cstate="print"/>
          <a:srcRect/>
          <a:stretch>
            <a:fillRect/>
          </a:stretch>
        </p:blipFill>
        <p:spPr bwMode="auto">
          <a:xfrm>
            <a:off x="7164388" y="3962400"/>
            <a:ext cx="227012" cy="228600"/>
          </a:xfrm>
          <a:prstGeom prst="rect">
            <a:avLst/>
          </a:prstGeom>
          <a:noFill/>
        </p:spPr>
      </p:pic>
      <p:pic>
        <p:nvPicPr>
          <p:cNvPr id="271382" name="Picture 22" descr="j0222019"/>
          <p:cNvPicPr>
            <a:picLocks noChangeAspect="1" noChangeArrowheads="1"/>
          </p:cNvPicPr>
          <p:nvPr/>
        </p:nvPicPr>
        <p:blipFill>
          <a:blip r:embed="rId2" cstate="print"/>
          <a:srcRect/>
          <a:stretch>
            <a:fillRect/>
          </a:stretch>
        </p:blipFill>
        <p:spPr bwMode="auto">
          <a:xfrm>
            <a:off x="6878638" y="2971801"/>
            <a:ext cx="131762" cy="131763"/>
          </a:xfrm>
          <a:prstGeom prst="rect">
            <a:avLst/>
          </a:prstGeom>
          <a:noFill/>
        </p:spPr>
      </p:pic>
      <p:sp>
        <p:nvSpPr>
          <p:cNvPr id="271383" name="Text Box 23"/>
          <p:cNvSpPr txBox="1">
            <a:spLocks noChangeArrowheads="1"/>
          </p:cNvSpPr>
          <p:nvPr/>
        </p:nvSpPr>
        <p:spPr bwMode="auto">
          <a:xfrm>
            <a:off x="5029201" y="3917950"/>
            <a:ext cx="1846263" cy="641350"/>
          </a:xfrm>
          <a:prstGeom prst="rect">
            <a:avLst/>
          </a:prstGeom>
          <a:noFill/>
          <a:ln w="9525">
            <a:noFill/>
            <a:miter lim="800000"/>
            <a:headEnd/>
            <a:tailEnd/>
          </a:ln>
          <a:effectLst/>
        </p:spPr>
        <p:txBody>
          <a:bodyPr wrap="none">
            <a:spAutoFit/>
          </a:bodyPr>
          <a:lstStyle/>
          <a:p>
            <a:pPr algn="ctr" eaLnBrk="1" hangingPunct="1"/>
            <a:r>
              <a:rPr lang="en-US">
                <a:solidFill>
                  <a:srgbClr val="006666"/>
                </a:solidFill>
                <a:effectLst>
                  <a:outerShdw blurRad="38100" dist="38100" dir="2700000" algn="tl">
                    <a:srgbClr val="000000"/>
                  </a:outerShdw>
                </a:effectLst>
                <a:latin typeface="Impact" pitchFamily="34" charset="0"/>
              </a:rPr>
              <a:t>Re-spending</a:t>
            </a:r>
          </a:p>
          <a:p>
            <a:pPr algn="ctr" eaLnBrk="1" hangingPunct="1"/>
            <a:r>
              <a:rPr lang="en-US">
                <a:solidFill>
                  <a:srgbClr val="006666"/>
                </a:solidFill>
                <a:effectLst>
                  <a:outerShdw blurRad="38100" dist="38100" dir="2700000" algn="tl">
                    <a:srgbClr val="000000"/>
                  </a:outerShdw>
                </a:effectLst>
                <a:latin typeface="Impact" pitchFamily="34" charset="0"/>
              </a:rPr>
              <a:t>Within the Region</a:t>
            </a:r>
          </a:p>
        </p:txBody>
      </p:sp>
      <p:sp>
        <p:nvSpPr>
          <p:cNvPr id="271384" name="Line 24"/>
          <p:cNvSpPr>
            <a:spLocks noChangeShapeType="1"/>
          </p:cNvSpPr>
          <p:nvPr/>
        </p:nvSpPr>
        <p:spPr bwMode="auto">
          <a:xfrm flipH="1" flipV="1">
            <a:off x="6705600" y="2133600"/>
            <a:ext cx="228600" cy="838200"/>
          </a:xfrm>
          <a:prstGeom prst="line">
            <a:avLst/>
          </a:prstGeom>
          <a:noFill/>
          <a:ln w="9525">
            <a:solidFill>
              <a:schemeClr val="tx1"/>
            </a:solidFill>
            <a:round/>
            <a:headEnd/>
            <a:tailEnd type="triangle" w="med" len="med"/>
          </a:ln>
          <a:effectLst/>
        </p:spPr>
        <p:txBody>
          <a:bodyPr/>
          <a:lstStyle/>
          <a:p>
            <a:endParaRPr lang="en-US"/>
          </a:p>
        </p:txBody>
      </p:sp>
      <p:sp>
        <p:nvSpPr>
          <p:cNvPr id="271385" name="Text Box 25"/>
          <p:cNvSpPr txBox="1">
            <a:spLocks noChangeArrowheads="1"/>
          </p:cNvSpPr>
          <p:nvPr/>
        </p:nvSpPr>
        <p:spPr bwMode="auto">
          <a:xfrm>
            <a:off x="6705601" y="1752601"/>
            <a:ext cx="3598863" cy="366713"/>
          </a:xfrm>
          <a:prstGeom prst="rect">
            <a:avLst/>
          </a:prstGeom>
          <a:noFill/>
          <a:ln w="9525">
            <a:noFill/>
            <a:miter lim="800000"/>
            <a:headEnd/>
            <a:tailEnd/>
          </a:ln>
          <a:effectLst/>
        </p:spPr>
        <p:txBody>
          <a:bodyPr wrap="none">
            <a:spAutoFit/>
          </a:bodyPr>
          <a:lstStyle/>
          <a:p>
            <a:pPr eaLnBrk="1" hangingPunct="1"/>
            <a:r>
              <a:rPr lang="en-US">
                <a:solidFill>
                  <a:srgbClr val="006666"/>
                </a:solidFill>
                <a:effectLst>
                  <a:outerShdw blurRad="38100" dist="38100" dir="2700000" algn="tl">
                    <a:srgbClr val="000000"/>
                  </a:outerShdw>
                </a:effectLst>
                <a:latin typeface="Impact" pitchFamily="34" charset="0"/>
              </a:rPr>
              <a:t>Completely Leaking out of the region</a:t>
            </a:r>
          </a:p>
        </p:txBody>
      </p:sp>
      <p:sp>
        <p:nvSpPr>
          <p:cNvPr id="271386" name="Text Box 26"/>
          <p:cNvSpPr txBox="1">
            <a:spLocks noChangeArrowheads="1"/>
          </p:cNvSpPr>
          <p:nvPr/>
        </p:nvSpPr>
        <p:spPr bwMode="auto">
          <a:xfrm>
            <a:off x="4630738" y="2514601"/>
            <a:ext cx="1541462" cy="366713"/>
          </a:xfrm>
          <a:prstGeom prst="rect">
            <a:avLst/>
          </a:prstGeom>
          <a:noFill/>
          <a:ln w="9525">
            <a:noFill/>
            <a:miter lim="800000"/>
            <a:headEnd/>
            <a:tailEnd/>
          </a:ln>
          <a:effectLst/>
        </p:spPr>
        <p:txBody>
          <a:bodyPr wrap="none">
            <a:spAutoFit/>
          </a:bodyPr>
          <a:lstStyle/>
          <a:p>
            <a:pPr eaLnBrk="1" hangingPunct="1"/>
            <a:r>
              <a:rPr lang="en-US">
                <a:solidFill>
                  <a:srgbClr val="006666"/>
                </a:solidFill>
                <a:effectLst>
                  <a:outerShdw blurRad="38100" dist="38100" dir="2700000" algn="tl">
                    <a:srgbClr val="000000"/>
                  </a:outerShdw>
                </a:effectLst>
                <a:latin typeface="Impact" pitchFamily="34" charset="0"/>
              </a:rPr>
              <a:t>Impact Region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1363"/>
                                        </p:tgtEl>
                                        <p:attrNameLst>
                                          <p:attrName>style.visibility</p:attrName>
                                        </p:attrNameLst>
                                      </p:cBhvr>
                                      <p:to>
                                        <p:strVal val="visible"/>
                                      </p:to>
                                    </p:set>
                                    <p:anim calcmode="lin" valueType="num">
                                      <p:cBhvr additive="base">
                                        <p:cTn id="7" dur="500" fill="hold"/>
                                        <p:tgtEl>
                                          <p:spTgt spid="271363"/>
                                        </p:tgtEl>
                                        <p:attrNameLst>
                                          <p:attrName>ppt_x</p:attrName>
                                        </p:attrNameLst>
                                      </p:cBhvr>
                                      <p:tavLst>
                                        <p:tav tm="0">
                                          <p:val>
                                            <p:strVal val="#ppt_x"/>
                                          </p:val>
                                        </p:tav>
                                        <p:tav tm="100000">
                                          <p:val>
                                            <p:strVal val="#ppt_x"/>
                                          </p:val>
                                        </p:tav>
                                      </p:tavLst>
                                    </p:anim>
                                    <p:anim calcmode="lin" valueType="num">
                                      <p:cBhvr additive="base">
                                        <p:cTn id="8" dur="500" fill="hold"/>
                                        <p:tgtEl>
                                          <p:spTgt spid="27136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71386"/>
                                        </p:tgtEl>
                                        <p:attrNameLst>
                                          <p:attrName>style.visibility</p:attrName>
                                        </p:attrNameLst>
                                      </p:cBhvr>
                                      <p:to>
                                        <p:strVal val="visible"/>
                                      </p:to>
                                    </p:set>
                                    <p:anim calcmode="lin" valueType="num">
                                      <p:cBhvr additive="base">
                                        <p:cTn id="11" dur="500" fill="hold"/>
                                        <p:tgtEl>
                                          <p:spTgt spid="271386"/>
                                        </p:tgtEl>
                                        <p:attrNameLst>
                                          <p:attrName>ppt_x</p:attrName>
                                        </p:attrNameLst>
                                      </p:cBhvr>
                                      <p:tavLst>
                                        <p:tav tm="0">
                                          <p:val>
                                            <p:strVal val="#ppt_x"/>
                                          </p:val>
                                        </p:tav>
                                        <p:tav tm="100000">
                                          <p:val>
                                            <p:strVal val="#ppt_x"/>
                                          </p:val>
                                        </p:tav>
                                      </p:tavLst>
                                    </p:anim>
                                    <p:anim calcmode="lin" valueType="num">
                                      <p:cBhvr additive="base">
                                        <p:cTn id="12" dur="500" fill="hold"/>
                                        <p:tgtEl>
                                          <p:spTgt spid="27138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71365"/>
                                        </p:tgtEl>
                                        <p:attrNameLst>
                                          <p:attrName>style.visibility</p:attrName>
                                        </p:attrNameLst>
                                      </p:cBhvr>
                                      <p:to>
                                        <p:strVal val="visible"/>
                                      </p:to>
                                    </p:set>
                                    <p:anim calcmode="lin" valueType="num">
                                      <p:cBhvr additive="base">
                                        <p:cTn id="17" dur="500" fill="hold"/>
                                        <p:tgtEl>
                                          <p:spTgt spid="271365"/>
                                        </p:tgtEl>
                                        <p:attrNameLst>
                                          <p:attrName>ppt_x</p:attrName>
                                        </p:attrNameLst>
                                      </p:cBhvr>
                                      <p:tavLst>
                                        <p:tav tm="0">
                                          <p:val>
                                            <p:strVal val="#ppt_x"/>
                                          </p:val>
                                        </p:tav>
                                        <p:tav tm="100000">
                                          <p:val>
                                            <p:strVal val="#ppt_x"/>
                                          </p:val>
                                        </p:tav>
                                      </p:tavLst>
                                    </p:anim>
                                    <p:anim calcmode="lin" valueType="num">
                                      <p:cBhvr additive="base">
                                        <p:cTn id="18" dur="500" fill="hold"/>
                                        <p:tgtEl>
                                          <p:spTgt spid="27136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71364"/>
                                        </p:tgtEl>
                                        <p:attrNameLst>
                                          <p:attrName>style.visibility</p:attrName>
                                        </p:attrNameLst>
                                      </p:cBhvr>
                                      <p:to>
                                        <p:strVal val="visible"/>
                                      </p:to>
                                    </p:set>
                                    <p:anim calcmode="lin" valueType="num">
                                      <p:cBhvr additive="base">
                                        <p:cTn id="21" dur="500" fill="hold"/>
                                        <p:tgtEl>
                                          <p:spTgt spid="271364"/>
                                        </p:tgtEl>
                                        <p:attrNameLst>
                                          <p:attrName>ppt_x</p:attrName>
                                        </p:attrNameLst>
                                      </p:cBhvr>
                                      <p:tavLst>
                                        <p:tav tm="0">
                                          <p:val>
                                            <p:strVal val="#ppt_x"/>
                                          </p:val>
                                        </p:tav>
                                        <p:tav tm="100000">
                                          <p:val>
                                            <p:strVal val="#ppt_x"/>
                                          </p:val>
                                        </p:tav>
                                      </p:tavLst>
                                    </p:anim>
                                    <p:anim calcmode="lin" valueType="num">
                                      <p:cBhvr additive="base">
                                        <p:cTn id="22" dur="500" fill="hold"/>
                                        <p:tgtEl>
                                          <p:spTgt spid="271364"/>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71378"/>
                                        </p:tgtEl>
                                        <p:attrNameLst>
                                          <p:attrName>style.visibility</p:attrName>
                                        </p:attrNameLst>
                                      </p:cBhvr>
                                      <p:to>
                                        <p:strVal val="visible"/>
                                      </p:to>
                                    </p:set>
                                    <p:anim calcmode="lin" valueType="num">
                                      <p:cBhvr additive="base">
                                        <p:cTn id="25" dur="500" fill="hold"/>
                                        <p:tgtEl>
                                          <p:spTgt spid="271378"/>
                                        </p:tgtEl>
                                        <p:attrNameLst>
                                          <p:attrName>ppt_x</p:attrName>
                                        </p:attrNameLst>
                                      </p:cBhvr>
                                      <p:tavLst>
                                        <p:tav tm="0">
                                          <p:val>
                                            <p:strVal val="#ppt_x"/>
                                          </p:val>
                                        </p:tav>
                                        <p:tav tm="100000">
                                          <p:val>
                                            <p:strVal val="#ppt_x"/>
                                          </p:val>
                                        </p:tav>
                                      </p:tavLst>
                                    </p:anim>
                                    <p:anim calcmode="lin" valueType="num">
                                      <p:cBhvr additive="base">
                                        <p:cTn id="26" dur="500" fill="hold"/>
                                        <p:tgtEl>
                                          <p:spTgt spid="27137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71370"/>
                                        </p:tgtEl>
                                        <p:attrNameLst>
                                          <p:attrName>style.visibility</p:attrName>
                                        </p:attrNameLst>
                                      </p:cBhvr>
                                      <p:to>
                                        <p:strVal val="visible"/>
                                      </p:to>
                                    </p:set>
                                    <p:anim calcmode="lin" valueType="num">
                                      <p:cBhvr additive="base">
                                        <p:cTn id="31" dur="500" fill="hold"/>
                                        <p:tgtEl>
                                          <p:spTgt spid="271370"/>
                                        </p:tgtEl>
                                        <p:attrNameLst>
                                          <p:attrName>ppt_x</p:attrName>
                                        </p:attrNameLst>
                                      </p:cBhvr>
                                      <p:tavLst>
                                        <p:tav tm="0">
                                          <p:val>
                                            <p:strVal val="#ppt_x"/>
                                          </p:val>
                                        </p:tav>
                                        <p:tav tm="100000">
                                          <p:val>
                                            <p:strVal val="#ppt_x"/>
                                          </p:val>
                                        </p:tav>
                                      </p:tavLst>
                                    </p:anim>
                                    <p:anim calcmode="lin" valueType="num">
                                      <p:cBhvr additive="base">
                                        <p:cTn id="32" dur="500" fill="hold"/>
                                        <p:tgtEl>
                                          <p:spTgt spid="27137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71366"/>
                                        </p:tgtEl>
                                        <p:attrNameLst>
                                          <p:attrName>style.visibility</p:attrName>
                                        </p:attrNameLst>
                                      </p:cBhvr>
                                      <p:to>
                                        <p:strVal val="visible"/>
                                      </p:to>
                                    </p:set>
                                    <p:anim calcmode="lin" valueType="num">
                                      <p:cBhvr additive="base">
                                        <p:cTn id="35" dur="500" fill="hold"/>
                                        <p:tgtEl>
                                          <p:spTgt spid="271366"/>
                                        </p:tgtEl>
                                        <p:attrNameLst>
                                          <p:attrName>ppt_x</p:attrName>
                                        </p:attrNameLst>
                                      </p:cBhvr>
                                      <p:tavLst>
                                        <p:tav tm="0">
                                          <p:val>
                                            <p:strVal val="#ppt_x"/>
                                          </p:val>
                                        </p:tav>
                                        <p:tav tm="100000">
                                          <p:val>
                                            <p:strVal val="#ppt_x"/>
                                          </p:val>
                                        </p:tav>
                                      </p:tavLst>
                                    </p:anim>
                                    <p:anim calcmode="lin" valueType="num">
                                      <p:cBhvr additive="base">
                                        <p:cTn id="36" dur="500" fill="hold"/>
                                        <p:tgtEl>
                                          <p:spTgt spid="271366"/>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71379"/>
                                        </p:tgtEl>
                                        <p:attrNameLst>
                                          <p:attrName>style.visibility</p:attrName>
                                        </p:attrNameLst>
                                      </p:cBhvr>
                                      <p:to>
                                        <p:strVal val="visible"/>
                                      </p:to>
                                    </p:set>
                                    <p:anim calcmode="lin" valueType="num">
                                      <p:cBhvr additive="base">
                                        <p:cTn id="39" dur="500" fill="hold"/>
                                        <p:tgtEl>
                                          <p:spTgt spid="271379"/>
                                        </p:tgtEl>
                                        <p:attrNameLst>
                                          <p:attrName>ppt_x</p:attrName>
                                        </p:attrNameLst>
                                      </p:cBhvr>
                                      <p:tavLst>
                                        <p:tav tm="0">
                                          <p:val>
                                            <p:strVal val="#ppt_x"/>
                                          </p:val>
                                        </p:tav>
                                        <p:tav tm="100000">
                                          <p:val>
                                            <p:strVal val="#ppt_x"/>
                                          </p:val>
                                        </p:tav>
                                      </p:tavLst>
                                    </p:anim>
                                    <p:anim calcmode="lin" valueType="num">
                                      <p:cBhvr additive="base">
                                        <p:cTn id="40" dur="500" fill="hold"/>
                                        <p:tgtEl>
                                          <p:spTgt spid="27137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71374"/>
                                        </p:tgtEl>
                                        <p:attrNameLst>
                                          <p:attrName>style.visibility</p:attrName>
                                        </p:attrNameLst>
                                      </p:cBhvr>
                                      <p:to>
                                        <p:strVal val="visible"/>
                                      </p:to>
                                    </p:set>
                                    <p:anim calcmode="lin" valueType="num">
                                      <p:cBhvr additive="base">
                                        <p:cTn id="43" dur="500" fill="hold"/>
                                        <p:tgtEl>
                                          <p:spTgt spid="271374"/>
                                        </p:tgtEl>
                                        <p:attrNameLst>
                                          <p:attrName>ppt_x</p:attrName>
                                        </p:attrNameLst>
                                      </p:cBhvr>
                                      <p:tavLst>
                                        <p:tav tm="0">
                                          <p:val>
                                            <p:strVal val="#ppt_x"/>
                                          </p:val>
                                        </p:tav>
                                        <p:tav tm="100000">
                                          <p:val>
                                            <p:strVal val="#ppt_x"/>
                                          </p:val>
                                        </p:tav>
                                      </p:tavLst>
                                    </p:anim>
                                    <p:anim calcmode="lin" valueType="num">
                                      <p:cBhvr additive="base">
                                        <p:cTn id="44" dur="500" fill="hold"/>
                                        <p:tgtEl>
                                          <p:spTgt spid="271374"/>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71383"/>
                                        </p:tgtEl>
                                        <p:attrNameLst>
                                          <p:attrName>style.visibility</p:attrName>
                                        </p:attrNameLst>
                                      </p:cBhvr>
                                      <p:to>
                                        <p:strVal val="visible"/>
                                      </p:to>
                                    </p:set>
                                    <p:anim calcmode="lin" valueType="num">
                                      <p:cBhvr additive="base">
                                        <p:cTn id="47" dur="500" fill="hold"/>
                                        <p:tgtEl>
                                          <p:spTgt spid="271383"/>
                                        </p:tgtEl>
                                        <p:attrNameLst>
                                          <p:attrName>ppt_x</p:attrName>
                                        </p:attrNameLst>
                                      </p:cBhvr>
                                      <p:tavLst>
                                        <p:tav tm="0">
                                          <p:val>
                                            <p:strVal val="#ppt_x"/>
                                          </p:val>
                                        </p:tav>
                                        <p:tav tm="100000">
                                          <p:val>
                                            <p:strVal val="#ppt_x"/>
                                          </p:val>
                                        </p:tav>
                                      </p:tavLst>
                                    </p:anim>
                                    <p:anim calcmode="lin" valueType="num">
                                      <p:cBhvr additive="base">
                                        <p:cTn id="48" dur="500" fill="hold"/>
                                        <p:tgtEl>
                                          <p:spTgt spid="271383"/>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71367"/>
                                        </p:tgtEl>
                                        <p:attrNameLst>
                                          <p:attrName>style.visibility</p:attrName>
                                        </p:attrNameLst>
                                      </p:cBhvr>
                                      <p:to>
                                        <p:strVal val="visible"/>
                                      </p:to>
                                    </p:set>
                                    <p:anim calcmode="lin" valueType="num">
                                      <p:cBhvr additive="base">
                                        <p:cTn id="53" dur="500" fill="hold"/>
                                        <p:tgtEl>
                                          <p:spTgt spid="271367"/>
                                        </p:tgtEl>
                                        <p:attrNameLst>
                                          <p:attrName>ppt_x</p:attrName>
                                        </p:attrNameLst>
                                      </p:cBhvr>
                                      <p:tavLst>
                                        <p:tav tm="0">
                                          <p:val>
                                            <p:strVal val="#ppt_x"/>
                                          </p:val>
                                        </p:tav>
                                        <p:tav tm="100000">
                                          <p:val>
                                            <p:strVal val="#ppt_x"/>
                                          </p:val>
                                        </p:tav>
                                      </p:tavLst>
                                    </p:anim>
                                    <p:anim calcmode="lin" valueType="num">
                                      <p:cBhvr additive="base">
                                        <p:cTn id="54" dur="500" fill="hold"/>
                                        <p:tgtEl>
                                          <p:spTgt spid="271367"/>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271369"/>
                                        </p:tgtEl>
                                        <p:attrNameLst>
                                          <p:attrName>style.visibility</p:attrName>
                                        </p:attrNameLst>
                                      </p:cBhvr>
                                      <p:to>
                                        <p:strVal val="visible"/>
                                      </p:to>
                                    </p:set>
                                    <p:anim calcmode="lin" valueType="num">
                                      <p:cBhvr additive="base">
                                        <p:cTn id="57" dur="500" fill="hold"/>
                                        <p:tgtEl>
                                          <p:spTgt spid="271369"/>
                                        </p:tgtEl>
                                        <p:attrNameLst>
                                          <p:attrName>ppt_x</p:attrName>
                                        </p:attrNameLst>
                                      </p:cBhvr>
                                      <p:tavLst>
                                        <p:tav tm="0">
                                          <p:val>
                                            <p:strVal val="#ppt_x"/>
                                          </p:val>
                                        </p:tav>
                                        <p:tav tm="100000">
                                          <p:val>
                                            <p:strVal val="#ppt_x"/>
                                          </p:val>
                                        </p:tav>
                                      </p:tavLst>
                                    </p:anim>
                                    <p:anim calcmode="lin" valueType="num">
                                      <p:cBhvr additive="base">
                                        <p:cTn id="58" dur="500" fill="hold"/>
                                        <p:tgtEl>
                                          <p:spTgt spid="271369"/>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271375"/>
                                        </p:tgtEl>
                                        <p:attrNameLst>
                                          <p:attrName>style.visibility</p:attrName>
                                        </p:attrNameLst>
                                      </p:cBhvr>
                                      <p:to>
                                        <p:strVal val="visible"/>
                                      </p:to>
                                    </p:set>
                                    <p:anim calcmode="lin" valueType="num">
                                      <p:cBhvr additive="base">
                                        <p:cTn id="61" dur="500" fill="hold"/>
                                        <p:tgtEl>
                                          <p:spTgt spid="271375"/>
                                        </p:tgtEl>
                                        <p:attrNameLst>
                                          <p:attrName>ppt_x</p:attrName>
                                        </p:attrNameLst>
                                      </p:cBhvr>
                                      <p:tavLst>
                                        <p:tav tm="0">
                                          <p:val>
                                            <p:strVal val="#ppt_x"/>
                                          </p:val>
                                        </p:tav>
                                        <p:tav tm="100000">
                                          <p:val>
                                            <p:strVal val="#ppt_x"/>
                                          </p:val>
                                        </p:tav>
                                      </p:tavLst>
                                    </p:anim>
                                    <p:anim calcmode="lin" valueType="num">
                                      <p:cBhvr additive="base">
                                        <p:cTn id="62" dur="500" fill="hold"/>
                                        <p:tgtEl>
                                          <p:spTgt spid="271375"/>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271380"/>
                                        </p:tgtEl>
                                        <p:attrNameLst>
                                          <p:attrName>style.visibility</p:attrName>
                                        </p:attrNameLst>
                                      </p:cBhvr>
                                      <p:to>
                                        <p:strVal val="visible"/>
                                      </p:to>
                                    </p:set>
                                    <p:anim calcmode="lin" valueType="num">
                                      <p:cBhvr additive="base">
                                        <p:cTn id="65" dur="500" fill="hold"/>
                                        <p:tgtEl>
                                          <p:spTgt spid="271380"/>
                                        </p:tgtEl>
                                        <p:attrNameLst>
                                          <p:attrName>ppt_x</p:attrName>
                                        </p:attrNameLst>
                                      </p:cBhvr>
                                      <p:tavLst>
                                        <p:tav tm="0">
                                          <p:val>
                                            <p:strVal val="#ppt_x"/>
                                          </p:val>
                                        </p:tav>
                                        <p:tav tm="100000">
                                          <p:val>
                                            <p:strVal val="#ppt_x"/>
                                          </p:val>
                                        </p:tav>
                                      </p:tavLst>
                                    </p:anim>
                                    <p:anim calcmode="lin" valueType="num">
                                      <p:cBhvr additive="base">
                                        <p:cTn id="66" dur="500" fill="hold"/>
                                        <p:tgtEl>
                                          <p:spTgt spid="271380"/>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71368"/>
                                        </p:tgtEl>
                                        <p:attrNameLst>
                                          <p:attrName>style.visibility</p:attrName>
                                        </p:attrNameLst>
                                      </p:cBhvr>
                                      <p:to>
                                        <p:strVal val="visible"/>
                                      </p:to>
                                    </p:set>
                                    <p:anim calcmode="lin" valueType="num">
                                      <p:cBhvr additive="base">
                                        <p:cTn id="71" dur="500" fill="hold"/>
                                        <p:tgtEl>
                                          <p:spTgt spid="271368"/>
                                        </p:tgtEl>
                                        <p:attrNameLst>
                                          <p:attrName>ppt_x</p:attrName>
                                        </p:attrNameLst>
                                      </p:cBhvr>
                                      <p:tavLst>
                                        <p:tav tm="0">
                                          <p:val>
                                            <p:strVal val="#ppt_x"/>
                                          </p:val>
                                        </p:tav>
                                        <p:tav tm="100000">
                                          <p:val>
                                            <p:strVal val="#ppt_x"/>
                                          </p:val>
                                        </p:tav>
                                      </p:tavLst>
                                    </p:anim>
                                    <p:anim calcmode="lin" valueType="num">
                                      <p:cBhvr additive="base">
                                        <p:cTn id="72" dur="500" fill="hold"/>
                                        <p:tgtEl>
                                          <p:spTgt spid="271368"/>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71371"/>
                                        </p:tgtEl>
                                        <p:attrNameLst>
                                          <p:attrName>style.visibility</p:attrName>
                                        </p:attrNameLst>
                                      </p:cBhvr>
                                      <p:to>
                                        <p:strVal val="visible"/>
                                      </p:to>
                                    </p:set>
                                    <p:anim calcmode="lin" valueType="num">
                                      <p:cBhvr additive="base">
                                        <p:cTn id="75" dur="500" fill="hold"/>
                                        <p:tgtEl>
                                          <p:spTgt spid="271371"/>
                                        </p:tgtEl>
                                        <p:attrNameLst>
                                          <p:attrName>ppt_x</p:attrName>
                                        </p:attrNameLst>
                                      </p:cBhvr>
                                      <p:tavLst>
                                        <p:tav tm="0">
                                          <p:val>
                                            <p:strVal val="#ppt_x"/>
                                          </p:val>
                                        </p:tav>
                                        <p:tav tm="100000">
                                          <p:val>
                                            <p:strVal val="#ppt_x"/>
                                          </p:val>
                                        </p:tav>
                                      </p:tavLst>
                                    </p:anim>
                                    <p:anim calcmode="lin" valueType="num">
                                      <p:cBhvr additive="base">
                                        <p:cTn id="76" dur="500" fill="hold"/>
                                        <p:tgtEl>
                                          <p:spTgt spid="271371"/>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271376"/>
                                        </p:tgtEl>
                                        <p:attrNameLst>
                                          <p:attrName>style.visibility</p:attrName>
                                        </p:attrNameLst>
                                      </p:cBhvr>
                                      <p:to>
                                        <p:strVal val="visible"/>
                                      </p:to>
                                    </p:set>
                                    <p:anim calcmode="lin" valueType="num">
                                      <p:cBhvr additive="base">
                                        <p:cTn id="79" dur="500" fill="hold"/>
                                        <p:tgtEl>
                                          <p:spTgt spid="271376"/>
                                        </p:tgtEl>
                                        <p:attrNameLst>
                                          <p:attrName>ppt_x</p:attrName>
                                        </p:attrNameLst>
                                      </p:cBhvr>
                                      <p:tavLst>
                                        <p:tav tm="0">
                                          <p:val>
                                            <p:strVal val="#ppt_x"/>
                                          </p:val>
                                        </p:tav>
                                        <p:tav tm="100000">
                                          <p:val>
                                            <p:strVal val="#ppt_x"/>
                                          </p:val>
                                        </p:tav>
                                      </p:tavLst>
                                    </p:anim>
                                    <p:anim calcmode="lin" valueType="num">
                                      <p:cBhvr additive="base">
                                        <p:cTn id="80" dur="500" fill="hold"/>
                                        <p:tgtEl>
                                          <p:spTgt spid="271376"/>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271381"/>
                                        </p:tgtEl>
                                        <p:attrNameLst>
                                          <p:attrName>style.visibility</p:attrName>
                                        </p:attrNameLst>
                                      </p:cBhvr>
                                      <p:to>
                                        <p:strVal val="visible"/>
                                      </p:to>
                                    </p:set>
                                    <p:anim calcmode="lin" valueType="num">
                                      <p:cBhvr additive="base">
                                        <p:cTn id="83" dur="500" fill="hold"/>
                                        <p:tgtEl>
                                          <p:spTgt spid="271381"/>
                                        </p:tgtEl>
                                        <p:attrNameLst>
                                          <p:attrName>ppt_x</p:attrName>
                                        </p:attrNameLst>
                                      </p:cBhvr>
                                      <p:tavLst>
                                        <p:tav tm="0">
                                          <p:val>
                                            <p:strVal val="#ppt_x"/>
                                          </p:val>
                                        </p:tav>
                                        <p:tav tm="100000">
                                          <p:val>
                                            <p:strVal val="#ppt_x"/>
                                          </p:val>
                                        </p:tav>
                                      </p:tavLst>
                                    </p:anim>
                                    <p:anim calcmode="lin" valueType="num">
                                      <p:cBhvr additive="base">
                                        <p:cTn id="84" dur="500" fill="hold"/>
                                        <p:tgtEl>
                                          <p:spTgt spid="271381"/>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71373"/>
                                        </p:tgtEl>
                                        <p:attrNameLst>
                                          <p:attrName>style.visibility</p:attrName>
                                        </p:attrNameLst>
                                      </p:cBhvr>
                                      <p:to>
                                        <p:strVal val="visible"/>
                                      </p:to>
                                    </p:set>
                                    <p:anim calcmode="lin" valueType="num">
                                      <p:cBhvr additive="base">
                                        <p:cTn id="89" dur="500" fill="hold"/>
                                        <p:tgtEl>
                                          <p:spTgt spid="271373"/>
                                        </p:tgtEl>
                                        <p:attrNameLst>
                                          <p:attrName>ppt_x</p:attrName>
                                        </p:attrNameLst>
                                      </p:cBhvr>
                                      <p:tavLst>
                                        <p:tav tm="0">
                                          <p:val>
                                            <p:strVal val="#ppt_x"/>
                                          </p:val>
                                        </p:tav>
                                        <p:tav tm="100000">
                                          <p:val>
                                            <p:strVal val="#ppt_x"/>
                                          </p:val>
                                        </p:tav>
                                      </p:tavLst>
                                    </p:anim>
                                    <p:anim calcmode="lin" valueType="num">
                                      <p:cBhvr additive="base">
                                        <p:cTn id="90" dur="500" fill="hold"/>
                                        <p:tgtEl>
                                          <p:spTgt spid="271373"/>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271372"/>
                                        </p:tgtEl>
                                        <p:attrNameLst>
                                          <p:attrName>style.visibility</p:attrName>
                                        </p:attrNameLst>
                                      </p:cBhvr>
                                      <p:to>
                                        <p:strVal val="visible"/>
                                      </p:to>
                                    </p:set>
                                    <p:anim calcmode="lin" valueType="num">
                                      <p:cBhvr additive="base">
                                        <p:cTn id="93" dur="500" fill="hold"/>
                                        <p:tgtEl>
                                          <p:spTgt spid="271372"/>
                                        </p:tgtEl>
                                        <p:attrNameLst>
                                          <p:attrName>ppt_x</p:attrName>
                                        </p:attrNameLst>
                                      </p:cBhvr>
                                      <p:tavLst>
                                        <p:tav tm="0">
                                          <p:val>
                                            <p:strVal val="#ppt_x"/>
                                          </p:val>
                                        </p:tav>
                                        <p:tav tm="100000">
                                          <p:val>
                                            <p:strVal val="#ppt_x"/>
                                          </p:val>
                                        </p:tav>
                                      </p:tavLst>
                                    </p:anim>
                                    <p:anim calcmode="lin" valueType="num">
                                      <p:cBhvr additive="base">
                                        <p:cTn id="94" dur="500" fill="hold"/>
                                        <p:tgtEl>
                                          <p:spTgt spid="271372"/>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271377"/>
                                        </p:tgtEl>
                                        <p:attrNameLst>
                                          <p:attrName>style.visibility</p:attrName>
                                        </p:attrNameLst>
                                      </p:cBhvr>
                                      <p:to>
                                        <p:strVal val="visible"/>
                                      </p:to>
                                    </p:set>
                                    <p:anim calcmode="lin" valueType="num">
                                      <p:cBhvr additive="base">
                                        <p:cTn id="97" dur="500" fill="hold"/>
                                        <p:tgtEl>
                                          <p:spTgt spid="271377"/>
                                        </p:tgtEl>
                                        <p:attrNameLst>
                                          <p:attrName>ppt_x</p:attrName>
                                        </p:attrNameLst>
                                      </p:cBhvr>
                                      <p:tavLst>
                                        <p:tav tm="0">
                                          <p:val>
                                            <p:strVal val="#ppt_x"/>
                                          </p:val>
                                        </p:tav>
                                        <p:tav tm="100000">
                                          <p:val>
                                            <p:strVal val="#ppt_x"/>
                                          </p:val>
                                        </p:tav>
                                      </p:tavLst>
                                    </p:anim>
                                    <p:anim calcmode="lin" valueType="num">
                                      <p:cBhvr additive="base">
                                        <p:cTn id="98" dur="500" fill="hold"/>
                                        <p:tgtEl>
                                          <p:spTgt spid="271377"/>
                                        </p:tgtEl>
                                        <p:attrNameLst>
                                          <p:attrName>ppt_y</p:attrName>
                                        </p:attrNameLst>
                                      </p:cBhvr>
                                      <p:tavLst>
                                        <p:tav tm="0">
                                          <p:val>
                                            <p:strVal val="1+#ppt_h/2"/>
                                          </p:val>
                                        </p:tav>
                                        <p:tav tm="100000">
                                          <p:val>
                                            <p:strVal val="#ppt_y"/>
                                          </p:val>
                                        </p:tav>
                                      </p:tavLst>
                                    </p:anim>
                                  </p:childTnLst>
                                </p:cTn>
                              </p:par>
                              <p:par>
                                <p:cTn id="99" presetID="2" presetClass="entr" presetSubtype="4" fill="hold" nodeType="withEffect">
                                  <p:stCondLst>
                                    <p:cond delay="0"/>
                                  </p:stCondLst>
                                  <p:childTnLst>
                                    <p:set>
                                      <p:cBhvr>
                                        <p:cTn id="100" dur="1" fill="hold">
                                          <p:stCondLst>
                                            <p:cond delay="0"/>
                                          </p:stCondLst>
                                        </p:cTn>
                                        <p:tgtEl>
                                          <p:spTgt spid="271382"/>
                                        </p:tgtEl>
                                        <p:attrNameLst>
                                          <p:attrName>style.visibility</p:attrName>
                                        </p:attrNameLst>
                                      </p:cBhvr>
                                      <p:to>
                                        <p:strVal val="visible"/>
                                      </p:to>
                                    </p:set>
                                    <p:anim calcmode="lin" valueType="num">
                                      <p:cBhvr additive="base">
                                        <p:cTn id="101" dur="500" fill="hold"/>
                                        <p:tgtEl>
                                          <p:spTgt spid="271382"/>
                                        </p:tgtEl>
                                        <p:attrNameLst>
                                          <p:attrName>ppt_x</p:attrName>
                                        </p:attrNameLst>
                                      </p:cBhvr>
                                      <p:tavLst>
                                        <p:tav tm="0">
                                          <p:val>
                                            <p:strVal val="#ppt_x"/>
                                          </p:val>
                                        </p:tav>
                                        <p:tav tm="100000">
                                          <p:val>
                                            <p:strVal val="#ppt_x"/>
                                          </p:val>
                                        </p:tav>
                                      </p:tavLst>
                                    </p:anim>
                                    <p:anim calcmode="lin" valueType="num">
                                      <p:cBhvr additive="base">
                                        <p:cTn id="102" dur="500" fill="hold"/>
                                        <p:tgtEl>
                                          <p:spTgt spid="271382"/>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grpId="0" nodeType="clickEffect">
                                  <p:stCondLst>
                                    <p:cond delay="0"/>
                                  </p:stCondLst>
                                  <p:childTnLst>
                                    <p:set>
                                      <p:cBhvr>
                                        <p:cTn id="106" dur="1" fill="hold">
                                          <p:stCondLst>
                                            <p:cond delay="0"/>
                                          </p:stCondLst>
                                        </p:cTn>
                                        <p:tgtEl>
                                          <p:spTgt spid="271384"/>
                                        </p:tgtEl>
                                        <p:attrNameLst>
                                          <p:attrName>style.visibility</p:attrName>
                                        </p:attrNameLst>
                                      </p:cBhvr>
                                      <p:to>
                                        <p:strVal val="visible"/>
                                      </p:to>
                                    </p:set>
                                    <p:anim calcmode="lin" valueType="num">
                                      <p:cBhvr additive="base">
                                        <p:cTn id="107" dur="500" fill="hold"/>
                                        <p:tgtEl>
                                          <p:spTgt spid="271384"/>
                                        </p:tgtEl>
                                        <p:attrNameLst>
                                          <p:attrName>ppt_x</p:attrName>
                                        </p:attrNameLst>
                                      </p:cBhvr>
                                      <p:tavLst>
                                        <p:tav tm="0">
                                          <p:val>
                                            <p:strVal val="#ppt_x"/>
                                          </p:val>
                                        </p:tav>
                                        <p:tav tm="100000">
                                          <p:val>
                                            <p:strVal val="#ppt_x"/>
                                          </p:val>
                                        </p:tav>
                                      </p:tavLst>
                                    </p:anim>
                                    <p:anim calcmode="lin" valueType="num">
                                      <p:cBhvr additive="base">
                                        <p:cTn id="108" dur="500" fill="hold"/>
                                        <p:tgtEl>
                                          <p:spTgt spid="271384"/>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271385"/>
                                        </p:tgtEl>
                                        <p:attrNameLst>
                                          <p:attrName>style.visibility</p:attrName>
                                        </p:attrNameLst>
                                      </p:cBhvr>
                                      <p:to>
                                        <p:strVal val="visible"/>
                                      </p:to>
                                    </p:set>
                                    <p:anim calcmode="lin" valueType="num">
                                      <p:cBhvr additive="base">
                                        <p:cTn id="111" dur="500" fill="hold"/>
                                        <p:tgtEl>
                                          <p:spTgt spid="271385"/>
                                        </p:tgtEl>
                                        <p:attrNameLst>
                                          <p:attrName>ppt_x</p:attrName>
                                        </p:attrNameLst>
                                      </p:cBhvr>
                                      <p:tavLst>
                                        <p:tav tm="0">
                                          <p:val>
                                            <p:strVal val="#ppt_x"/>
                                          </p:val>
                                        </p:tav>
                                        <p:tav tm="100000">
                                          <p:val>
                                            <p:strVal val="#ppt_x"/>
                                          </p:val>
                                        </p:tav>
                                      </p:tavLst>
                                    </p:anim>
                                    <p:anim calcmode="lin" valueType="num">
                                      <p:cBhvr additive="base">
                                        <p:cTn id="112" dur="500" fill="hold"/>
                                        <p:tgtEl>
                                          <p:spTgt spid="27138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3" grpId="0" animBg="1"/>
      <p:bldP spid="271364" grpId="0" animBg="1"/>
      <p:bldP spid="271365" grpId="0"/>
      <p:bldP spid="271366" grpId="0" animBg="1"/>
      <p:bldP spid="271367" grpId="0" animBg="1"/>
      <p:bldP spid="271368" grpId="0" animBg="1"/>
      <p:bldP spid="271369" grpId="0" animBg="1"/>
      <p:bldP spid="271370" grpId="0" animBg="1"/>
      <p:bldP spid="271371" grpId="0" animBg="1"/>
      <p:bldP spid="271372" grpId="0" animBg="1"/>
      <p:bldP spid="271373" grpId="0" animBg="1"/>
      <p:bldP spid="271374" grpId="0"/>
      <p:bldP spid="271375" grpId="0"/>
      <p:bldP spid="271376" grpId="0"/>
      <p:bldP spid="271377" grpId="0"/>
      <p:bldP spid="271383" grpId="0"/>
      <p:bldP spid="271384" grpId="0" animBg="1"/>
      <p:bldP spid="271385" grpId="0"/>
      <p:bldP spid="27138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Text Box 2"/>
          <p:cNvSpPr txBox="1">
            <a:spLocks noChangeArrowheads="1"/>
          </p:cNvSpPr>
          <p:nvPr/>
        </p:nvSpPr>
        <p:spPr bwMode="auto">
          <a:xfrm>
            <a:off x="2574925" y="971551"/>
            <a:ext cx="184150" cy="519113"/>
          </a:xfrm>
          <a:prstGeom prst="rect">
            <a:avLst/>
          </a:prstGeom>
          <a:noFill/>
          <a:ln w="9525">
            <a:noFill/>
            <a:miter lim="800000"/>
            <a:headEnd/>
            <a:tailEnd/>
          </a:ln>
          <a:effectLst/>
        </p:spPr>
        <p:txBody>
          <a:bodyPr wrap="none">
            <a:spAutoFit/>
          </a:bodyPr>
          <a:lstStyle/>
          <a:p>
            <a:endParaRPr lang="en-US" sz="2800">
              <a:latin typeface="Impact" pitchFamily="34" charset="0"/>
            </a:endParaRPr>
          </a:p>
        </p:txBody>
      </p:sp>
      <p:graphicFrame>
        <p:nvGraphicFramePr>
          <p:cNvPr id="273411" name="Object 3"/>
          <p:cNvGraphicFramePr>
            <a:graphicFrameLocks noChangeAspect="1"/>
          </p:cNvGraphicFramePr>
          <p:nvPr>
            <p:extLst>
              <p:ext uri="{D42A27DB-BD31-4B8C-83A1-F6EECF244321}">
                <p14:modId xmlns:p14="http://schemas.microsoft.com/office/powerpoint/2010/main" val="337175588"/>
              </p:ext>
            </p:extLst>
          </p:nvPr>
        </p:nvGraphicFramePr>
        <p:xfrm>
          <a:off x="2895600" y="1447799"/>
          <a:ext cx="7467600" cy="4812453"/>
        </p:xfrm>
        <a:graphic>
          <a:graphicData uri="http://schemas.openxmlformats.org/presentationml/2006/ole">
            <mc:AlternateContent xmlns:mc="http://schemas.openxmlformats.org/markup-compatibility/2006">
              <mc:Choice xmlns:v="urn:schemas-microsoft-com:vml" Requires="v">
                <p:oleObj spid="_x0000_s1060" name="Drawing" r:id="rId3" imgW="4295880" imgH="3543480" progId="">
                  <p:embed/>
                </p:oleObj>
              </mc:Choice>
              <mc:Fallback>
                <p:oleObj name="Drawing" r:id="rId3" imgW="4295880" imgH="354348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1447799"/>
                        <a:ext cx="7467600" cy="4812453"/>
                      </a:xfrm>
                      <a:prstGeom prst="rect">
                        <a:avLst/>
                      </a:prstGeom>
                      <a:noFill/>
                      <a:ln>
                        <a:noFill/>
                      </a:ln>
                      <a:effectLst/>
                      <a:extLst/>
                    </p:spPr>
                  </p:pic>
                </p:oleObj>
              </mc:Fallback>
            </mc:AlternateContent>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r>
              <a:rPr lang="en-US" sz="4000"/>
              <a:t>Calculation of a Multiplier</a:t>
            </a:r>
          </a:p>
        </p:txBody>
      </p:sp>
      <p:sp>
        <p:nvSpPr>
          <p:cNvPr id="274435" name="Rectangle 3"/>
          <p:cNvSpPr>
            <a:spLocks noGrp="1" noChangeArrowheads="1"/>
          </p:cNvSpPr>
          <p:nvPr>
            <p:ph sz="quarter" idx="1"/>
          </p:nvPr>
        </p:nvSpPr>
        <p:spPr>
          <a:xfrm>
            <a:off x="762000" y="1600200"/>
            <a:ext cx="10668000" cy="4953000"/>
          </a:xfrm>
        </p:spPr>
        <p:txBody>
          <a:bodyPr>
            <a:normAutofit/>
          </a:bodyPr>
          <a:lstStyle/>
          <a:p>
            <a:r>
              <a:rPr lang="en-US" dirty="0"/>
              <a:t>The change in total economic activity as a result of an additional dollar to the economy can be calculated as $1 + $0.40 + $0.16 + $0.06 + $0.03 + $0.01 = $1.66. The 1.66 is the multiplier. It means that $1.66 of total economic activity is created in that economy for each dollar of external input. </a:t>
            </a:r>
          </a:p>
          <a:p>
            <a:r>
              <a:rPr lang="en-US" dirty="0"/>
              <a:t>$0.66 ($0.40 + $0.16 + $0.06 + $0.03 + $0.01) is the secondary(indirect) effect</a:t>
            </a:r>
          </a:p>
          <a:p>
            <a:pPr eaLnBrk="0" hangingPunct="0">
              <a:spcBef>
                <a:spcPct val="0"/>
              </a:spcBef>
              <a:buClrTx/>
              <a:buSzTx/>
              <a:buFontTx/>
              <a:buNone/>
            </a:pPr>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r>
              <a:rPr lang="en-US" sz="4000" dirty="0"/>
              <a:t>Size of economic impact</a:t>
            </a:r>
          </a:p>
        </p:txBody>
      </p:sp>
      <p:sp>
        <p:nvSpPr>
          <p:cNvPr id="272387" name="Rectangle 3"/>
          <p:cNvSpPr>
            <a:spLocks noGrp="1" noChangeArrowheads="1"/>
          </p:cNvSpPr>
          <p:nvPr>
            <p:ph sz="quarter" idx="1"/>
          </p:nvPr>
        </p:nvSpPr>
        <p:spPr>
          <a:xfrm>
            <a:off x="533400" y="1371600"/>
            <a:ext cx="11248136" cy="4953000"/>
          </a:xfrm>
        </p:spPr>
        <p:txBody>
          <a:bodyPr>
            <a:normAutofit/>
          </a:bodyPr>
          <a:lstStyle/>
          <a:p>
            <a:r>
              <a:rPr lang="en-US" sz="2500" u="sng" dirty="0"/>
              <a:t>The larger </a:t>
            </a:r>
            <a:r>
              <a:rPr lang="en-US" sz="2500" dirty="0"/>
              <a:t>a defined economy or more inter-industrial purchases among industrial sectors,  </a:t>
            </a:r>
            <a:r>
              <a:rPr lang="en-US" sz="2500" u="sng" dirty="0"/>
              <a:t>the larger </a:t>
            </a:r>
            <a:r>
              <a:rPr lang="en-US" sz="2500" dirty="0"/>
              <a:t>the multiplier. </a:t>
            </a:r>
          </a:p>
          <a:p>
            <a:endParaRPr lang="en-US" sz="2500" dirty="0"/>
          </a:p>
          <a:p>
            <a:endParaRPr lang="en-US" sz="2500" dirty="0"/>
          </a:p>
          <a:p>
            <a:endParaRPr lang="en-US" sz="2500" dirty="0"/>
          </a:p>
          <a:p>
            <a:endParaRPr lang="en-US" sz="2500" dirty="0"/>
          </a:p>
          <a:p>
            <a:endParaRPr lang="en-US" sz="2500" dirty="0"/>
          </a:p>
          <a:p>
            <a:endParaRPr lang="en-US" sz="2500" dirty="0"/>
          </a:p>
          <a:p>
            <a:endParaRPr lang="en-US" sz="2500" dirty="0"/>
          </a:p>
          <a:p>
            <a:r>
              <a:rPr lang="en-US" sz="2500" dirty="0"/>
              <a:t>It is higher in a self-sufficient economy than in a small and specialized economy.</a:t>
            </a:r>
          </a:p>
        </p:txBody>
      </p:sp>
      <p:pic>
        <p:nvPicPr>
          <p:cNvPr id="2" name="Picture 1"/>
          <p:cNvPicPr>
            <a:picLocks noChangeAspect="1"/>
          </p:cNvPicPr>
          <p:nvPr/>
        </p:nvPicPr>
        <p:blipFill>
          <a:blip r:embed="rId2"/>
          <a:stretch>
            <a:fillRect/>
          </a:stretch>
        </p:blipFill>
        <p:spPr>
          <a:xfrm>
            <a:off x="2819400" y="2286000"/>
            <a:ext cx="7471317" cy="3048000"/>
          </a:xfrm>
          <a:prstGeom prst="rect">
            <a:avLst/>
          </a:prstGeom>
        </p:spPr>
      </p:pic>
    </p:spTree>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649</TotalTime>
  <Words>1402</Words>
  <Application>Microsoft Office PowerPoint</Application>
  <PresentationFormat>Widescreen</PresentationFormat>
  <Paragraphs>120</Paragraphs>
  <Slides>16</Slides>
  <Notes>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4" baseType="lpstr">
      <vt:lpstr>Calibri</vt:lpstr>
      <vt:lpstr>Georgia</vt:lpstr>
      <vt:lpstr>Impact</vt:lpstr>
      <vt:lpstr>Times New Roman</vt:lpstr>
      <vt:lpstr>Wingdings</vt:lpstr>
      <vt:lpstr>Wingdings 2</vt:lpstr>
      <vt:lpstr>Civic</vt:lpstr>
      <vt:lpstr>Drawing</vt:lpstr>
      <vt:lpstr>Economic Impact of Sport</vt:lpstr>
      <vt:lpstr>Making the Economic Impact Case</vt:lpstr>
      <vt:lpstr>Economic Impact of Sport Defined</vt:lpstr>
      <vt:lpstr>The multiplier effects</vt:lpstr>
      <vt:lpstr>Multiplier Effect</vt:lpstr>
      <vt:lpstr>Graphical Explanation of the Multiplier Effect</vt:lpstr>
      <vt:lpstr>PowerPoint Presentation</vt:lpstr>
      <vt:lpstr>Calculation of a Multiplier</vt:lpstr>
      <vt:lpstr>Size of economic impact</vt:lpstr>
      <vt:lpstr>Types of Multiplier</vt:lpstr>
      <vt:lpstr>Prevalent Abuses in Economic Impact Studies (1)</vt:lpstr>
      <vt:lpstr>Prevalent Abuses in Economic Impact Studies (2)</vt:lpstr>
      <vt:lpstr>Economic Impact Studies  of Sport Events</vt:lpstr>
      <vt:lpstr>Example-Anatomy of a Mischievous EIS (1)</vt:lpstr>
      <vt:lpstr>Example-Anatomy of a Mischievous EIS(2)</vt:lpstr>
      <vt:lpstr>Economic impact paper ( Due: March 4): syllabus p.3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8</dc:title>
  <dc:creator>Cindy Lee</dc:creator>
  <cp:lastModifiedBy>Seungeun Lee</cp:lastModifiedBy>
  <cp:revision>68</cp:revision>
  <dcterms:created xsi:type="dcterms:W3CDTF">2010-06-03T22:49:44Z</dcterms:created>
  <dcterms:modified xsi:type="dcterms:W3CDTF">2021-02-23T17:41:56Z</dcterms:modified>
</cp:coreProperties>
</file>